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5"/>
  </p:handoutMasterIdLst>
  <p:sldIdLst>
    <p:sldId id="1139" r:id="rId3"/>
    <p:sldId id="492" r:id="rId5"/>
    <p:sldId id="1119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1120" r:id="rId21"/>
    <p:sldId id="1121" r:id="rId22"/>
    <p:sldId id="1122" r:id="rId23"/>
    <p:sldId id="1123" r:id="rId24"/>
  </p:sldIdLst>
  <p:sldSz cx="12192000" cy="6858000"/>
  <p:notesSz cx="6858000" cy="9144000"/>
  <p:custDataLst>
    <p:tags r:id="rId29"/>
  </p:custDataLst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2" userDrawn="1">
          <p15:clr>
            <a:srgbClr val="A4A3A4"/>
          </p15:clr>
        </p15:guide>
        <p15:guide id="2" pos="289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45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258" y="96"/>
      </p:cViewPr>
      <p:guideLst>
        <p:guide orient="horz" pos="2122"/>
        <p:guide pos="289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9" Type="http://schemas.openxmlformats.org/officeDocument/2006/relationships/tags" Target="tags/tag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handoutMaster" Target="handoutMasters/handoutMaster1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27DCB74D-186F-4DD4-92EB-EC837E36116C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748A9BD-D9DC-4913-A44E-781AB7CF8E47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CCF70D3-16AA-442B-8690-09B531F189EB}" type="datetimeFigureOut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00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125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hangingPunct="1">
              <a:buFont typeface="Arial" panose="020B0604020202020204" pitchFamily="34" charset="0"/>
              <a:buNone/>
              <a:defRPr sz="1200" noProof="1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7BE214A9-298D-459D-AC71-B2CFF8D97309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7171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23555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25603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27651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29699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31747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33795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35843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37891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37891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37891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9219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37891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37891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9219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1267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3315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5363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7411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9459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21507" name="文本占位符 2"/>
          <p:cNvSpPr>
            <a:spLocks noGrp="1"/>
          </p:cNvSpPr>
          <p:nvPr>
            <p:ph type="body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0B172F3-F6FC-411B-8399-7FC90A42F276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0B172F3-F6FC-411B-8399-7FC90A42F276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0B172F3-F6FC-411B-8399-7FC90A42F276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0B172F3-F6FC-411B-8399-7FC90A42F276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0B172F3-F6FC-411B-8399-7FC90A42F276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0B172F3-F6FC-411B-8399-7FC90A42F276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0B172F3-F6FC-411B-8399-7FC90A42F276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0B172F3-F6FC-411B-8399-7FC90A42F276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0B172F3-F6FC-411B-8399-7FC90A42F276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0B172F3-F6FC-411B-8399-7FC90A42F276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buFont typeface="Arial" panose="020B0604020202020204" pitchFamily="34" charset="0"/>
              <a:buNone/>
              <a:defRPr sz="120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buFont typeface="Arial" panose="020B0604020202020204" pitchFamily="34" charset="0"/>
              <a:buNone/>
              <a:defRPr sz="12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buFont typeface="Arial" panose="020B0604020202020204" pitchFamily="34" charset="0"/>
              <a:buNone/>
              <a:defRPr sz="120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0B172F3-F6FC-411B-8399-7FC90A42F276}" type="slidenum"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 1"/>
          <p:cNvSpPr>
            <a:spLocks noGrp="1"/>
          </p:cNvSpPr>
          <p:nvPr>
            <p:ph type="ctrTitle"/>
          </p:nvPr>
        </p:nvSpPr>
        <p:spPr>
          <a:xfrm>
            <a:off x="1524000" y="1365250"/>
            <a:ext cx="9144000" cy="1063625"/>
          </a:xfrm>
        </p:spPr>
        <p:txBody>
          <a:bodyPr vert="horz" wrap="square" lIns="91440" tIns="45720" rIns="91440" bIns="45720" anchor="b"/>
          <a:lstStyle/>
          <a:p>
            <a:pPr eaLnBrk="1" hangingPunct="1">
              <a:buClrTx/>
              <a:buSzTx/>
              <a:buFontTx/>
            </a:pPr>
            <a:r>
              <a:rPr lang="zh-CN" sz="2800" b="1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《</a:t>
            </a:r>
            <a:r>
              <a:rPr sz="2800" b="1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视域传奇Houdini</a:t>
            </a:r>
            <a:r>
              <a:rPr lang="zh-CN" sz="2800" b="1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特效</a:t>
            </a:r>
            <a:r>
              <a:rPr sz="2800" b="1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课程大纲</a:t>
            </a:r>
            <a:r>
              <a:rPr lang="zh-CN" sz="2800" b="1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》</a:t>
            </a:r>
            <a:br>
              <a:rPr lang="zh-CN" sz="2800" b="1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</a:br>
            <a:r>
              <a: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第一阶段（</a:t>
            </a:r>
            <a:r>
              <a: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录播课程</a:t>
            </a:r>
            <a:r>
              <a:rPr lang="zh-CN" altLang="en-US" sz="18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）</a:t>
            </a:r>
            <a:endParaRPr lang="en-US" sz="1800" kern="1200" dirty="0"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6147" name="副标题 2"/>
          <p:cNvSpPr>
            <a:spLocks noGrp="1"/>
          </p:cNvSpPr>
          <p:nvPr>
            <p:ph type="subTitle" idx="1"/>
          </p:nvPr>
        </p:nvSpPr>
        <p:spPr/>
        <p:txBody>
          <a:bodyPr vert="horz" wrap="square" lIns="91440" tIns="45720" rIns="91440" bIns="45720" anchor="t"/>
          <a:lstStyle/>
          <a:p>
            <a:pPr eaLnBrk="1" hangingPunct="1">
              <a:buClrTx/>
              <a:buSzTx/>
            </a:pPr>
            <a:r>
              <a:rPr lang="en-US" altLang="zh-CN" kern="1200" dirty="0">
                <a:latin typeface="+mn-lt"/>
                <a:ea typeface="+mn-ea"/>
                <a:cs typeface="+mn-cs"/>
              </a:rPr>
              <a:t>                                                                 </a:t>
            </a: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主讲：吕新欣</a:t>
            </a: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eaLnBrk="1" hangingPunct="1">
              <a:buClrTx/>
              <a:buSzTx/>
            </a:pPr>
            <a:r>
              <a:rPr lang="zh-CN" altLang="en-US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                                                                                         </a:t>
            </a:r>
            <a:r>
              <a:rPr lang="en-US" altLang="zh-CN" sz="1200" kern="1200" dirty="0"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www.wowvfx.com</a:t>
            </a:r>
            <a:endParaRPr lang="en-US" altLang="zh-CN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eaLnBrk="1" hangingPunct="1">
              <a:buClrTx/>
              <a:buSzTx/>
            </a:pPr>
            <a:endParaRPr lang="zh-CN" altLang="en-US" sz="1200" kern="1200" dirty="0"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6148" name="图片 2" descr="G:\报名.jpg报名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0338" y="4129088"/>
            <a:ext cx="2122487" cy="2124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9" name="文本框 2"/>
          <p:cNvSpPr txBox="1"/>
          <p:nvPr/>
        </p:nvSpPr>
        <p:spPr>
          <a:xfrm>
            <a:off x="590550" y="6280150"/>
            <a:ext cx="1271588" cy="276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报名咨询公众号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150" name="图片 2" descr="二维码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413" y="4024313"/>
            <a:ext cx="2305050" cy="23034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51" name="文本框 2"/>
          <p:cNvSpPr txBox="1"/>
          <p:nvPr/>
        </p:nvSpPr>
        <p:spPr>
          <a:xfrm>
            <a:off x="2954338" y="6261100"/>
            <a:ext cx="1271587" cy="276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技术文章公众号</a:t>
            </a:r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9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tex()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pic()...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</a:t>
            </a:r>
            <a:r>
              <a:rPr lang="en-US" altLang="zh-CN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mirror</a:t>
            </a: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attrib from map</a:t>
            </a: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creep...</a:t>
            </a:r>
            <a:endParaRPr lang="en-US" altLang="zh-CN" sz="120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</a:t>
            </a:r>
            <a:r>
              <a:rPr lang="en-US" altLang="zh-CN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cop</a:t>
            </a: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调色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</a:t>
            </a:r>
            <a:r>
              <a:rPr lang="zh-CN" altLang="zh-CN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实例</a:t>
            </a:r>
            <a:r>
              <a:rPr lang="zh-CN" altLang="zh-CN" sz="120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：图片驱动动画、贴模型</a:t>
            </a: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10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point jitter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convert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fuse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attrib blur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attrib cast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attrib composite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attrib rand/noise...</a:t>
            </a: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属性节点详解</a:t>
            </a: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实例</a:t>
            </a:r>
            <a:r>
              <a:rPr kumimoji="0" lang="zh-CN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：模型贴花</a:t>
            </a:r>
            <a:endParaRPr kumimoji="0" lang="zh-CN" altLang="zh-CN" sz="1200" b="1" i="0" u="none" strike="noStrike" kern="1200" cap="none" spc="0" normalizeH="0" baseline="0" noProof="1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day1</a:t>
            </a:r>
            <a:r>
              <a:rPr lang="en-US" sz="2600" b="0" i="0">
                <a:latin typeface="Calibri" panose="020F0502020204030204"/>
              </a:rPr>
              <a:t>1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lang="en-US" altLang="zh-CN" sz="120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attrib fade</a:t>
            </a:r>
            <a:r>
              <a:rPr lang="zh-CN" altLang="en-US" sz="120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sz="120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attrib string edit</a:t>
            </a:r>
            <a:r>
              <a:rPr lang="zh-CN" altLang="en-US" sz="120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sz="120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attrib orient</a:t>
            </a:r>
            <a:r>
              <a:rPr lang="zh-CN" altLang="en-US" sz="120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sz="120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attrib interpolate</a:t>
            </a:r>
            <a:r>
              <a:rPr lang="zh-CN" altLang="en-US" sz="120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sz="120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primitive properties</a:t>
            </a:r>
            <a:r>
              <a:rPr lang="zh-CN" altLang="en-US" sz="120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sz="120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polywire</a:t>
            </a:r>
            <a:r>
              <a:rPr lang="zh-CN" altLang="en-US" sz="120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endParaRPr lang="zh-CN" altLang="en-US" sz="120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point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()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prim()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vertex()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detail()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npoints()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nprims()...</a:t>
            </a:r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顶点及变量详解</a:t>
            </a:r>
            <a:endParaRPr kumimoji="0" lang="zh-CN" altLang="zh-CN" sz="1200" b="1" i="0" u="none" strike="noStrike" kern="1200" cap="none" spc="0" normalizeH="0" baseline="0" noProof="1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day1</a:t>
            </a:r>
            <a:r>
              <a:rPr lang="en-US" sz="2600" b="0" i="0">
                <a:latin typeface="Calibri" panose="020F0502020204030204"/>
              </a:rPr>
              <a:t>2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curve sect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boolean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vellum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初步</a:t>
            </a:r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实例：</a:t>
            </a:r>
            <a:r>
              <a:rPr kumimoji="0" 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墙体裂缝、陨石坠落</a:t>
            </a:r>
            <a:endParaRPr kumimoji="0" lang="zh-CN" sz="1200" b="1" i="0" u="none" strike="noStrike" kern="1200" cap="none" spc="0" normalizeH="0" baseline="0" noProof="1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day1</a:t>
            </a:r>
            <a:r>
              <a:rPr lang="en-US" sz="2600" b="0" i="0">
                <a:latin typeface="Calibri" panose="020F0502020204030204"/>
              </a:rPr>
              <a:t>3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创建隐藏节点</a:t>
            </a:r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spring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force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...</a:t>
            </a:r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灯光初步</a:t>
            </a:r>
            <a:endParaRPr kumimoji="0" 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实例</a:t>
            </a:r>
            <a:r>
              <a:rPr kumimoji="0" lang="zh-CN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：爆炸碎块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kumimoji="0" 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sz="1200" b="1" i="0" u="none" strike="noStrike" kern="1200" cap="none" spc="0" normalizeH="0" baseline="0" noProof="1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day1</a:t>
            </a:r>
            <a:r>
              <a:rPr lang="en-US" sz="2600" b="0" i="0">
                <a:latin typeface="Calibri" panose="020F0502020204030204"/>
              </a:rPr>
              <a:t>4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triangulate2d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primitive properties...</a:t>
            </a: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实例</a:t>
            </a:r>
            <a:r>
              <a:rPr kumimoji="0" lang="zh-CN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：动态角色飘散、地面陷落、花瓣拖尾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day1</a:t>
            </a:r>
            <a:r>
              <a:rPr lang="en-US" sz="2600" b="0" i="0">
                <a:latin typeface="Calibri" panose="020F0502020204030204"/>
              </a:rPr>
              <a:t>5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blendshape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uvquickshade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divide...</a:t>
            </a:r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渲染初步</a:t>
            </a:r>
            <a:endParaRPr lang="zh-CN" altLang="en-US" sz="120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实例：</a:t>
            </a:r>
            <a:r>
              <a:rPr lang="zh-CN" altLang="zh-CN" sz="120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花瓣拖尾</a:t>
            </a:r>
            <a:r>
              <a:rPr lang="en-US" altLang="zh-CN" sz="120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</a:t>
            </a:r>
            <a:r>
              <a:rPr lang="zh-CN" altLang="en-US" sz="120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、树叶飘散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...</a:t>
            </a:r>
            <a:endParaRPr kumimoji="0" lang="zh-CN" altLang="zh-CN" sz="1200" b="1" i="0" u="none" strike="noStrike" kern="1200" cap="none" spc="0" normalizeH="0" baseline="0" noProof="1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day1</a:t>
            </a:r>
            <a:r>
              <a:rPr lang="en-US" sz="2600" b="0" i="0">
                <a:latin typeface="Calibri" panose="020F0502020204030204"/>
              </a:rPr>
              <a:t>6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pack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polysoup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pack edit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bound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lattice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渲染初步</a:t>
            </a: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实例：复杂角色解算、柔体文字</a:t>
            </a:r>
            <a:endParaRPr kumimoji="0" lang="zh-CN" altLang="en-US" sz="1200" b="1" i="0" u="none" strike="noStrike" kern="1200" cap="none" spc="0" normalizeH="0" baseline="0" noProof="1">
              <a:solidFill>
                <a:schemeClr val="accent5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day1</a:t>
            </a:r>
            <a:r>
              <a:rPr lang="en-US" sz="2600" b="0" i="0">
                <a:latin typeface="Calibri" panose="020F0502020204030204"/>
              </a:rPr>
              <a:t>7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voronoi fracture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explode view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rbd interior detail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rbd cluster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assmble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curve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solver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创建细节碎块</a:t>
            </a:r>
            <a:endParaRPr lang="zh-CN" altLang="en-US" sz="120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金属渲染</a:t>
            </a: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实例：碎块汇聚</a:t>
            </a:r>
            <a:endParaRPr kumimoji="0" lang="zh-CN" altLang="en-US" sz="1200" b="1" i="0" u="none" strike="noStrike" kern="1200" cap="none" spc="0" normalizeH="0" baseline="0" noProof="1">
              <a:solidFill>
                <a:schemeClr val="accent5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day1</a:t>
            </a:r>
            <a:r>
              <a:rPr lang="en-US" sz="2600" b="0" i="0">
                <a:latin typeface="Calibri" panose="020F0502020204030204"/>
              </a:rPr>
              <a:t>8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 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 </a:t>
            </a:r>
            <a:r>
              <a:rPr lang="en-US" altLang="zh-CN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solver</a:t>
            </a:r>
            <a:r>
              <a:rPr lang="en-US" altLang="zh-CN" sz="120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.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</a:t>
            </a: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</a:t>
            </a:r>
            <a:r>
              <a:rPr lang="en-US" altLang="zh-CN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vop</a:t>
            </a: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初步</a:t>
            </a:r>
            <a:endParaRPr lang="zh-CN" altLang="en-US" sz="120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</a:t>
            </a:r>
            <a:r>
              <a:rPr lang="en-US" altLang="zh-CN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python</a:t>
            </a: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初步</a:t>
            </a:r>
            <a:endParaRPr lang="zh-CN" altLang="en-US" sz="120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</a:t>
            </a:r>
            <a:r>
              <a:rPr lang="en-US" altLang="zh-CN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Houdini</a:t>
            </a: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内置语言性能比较</a:t>
            </a:r>
            <a:endParaRPr lang="zh-CN" altLang="en-US" sz="120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实例：实现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trail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节点拖尾功能、涟漪变形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ctrTitle"/>
          </p:nvPr>
        </p:nvSpPr>
        <p:spPr>
          <a:xfrm>
            <a:off x="4341813" y="184150"/>
            <a:ext cx="3635375" cy="6159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day1</a:t>
            </a:r>
            <a:endParaRPr sz="2600" b="0" i="0">
              <a:latin typeface="Calibri" panose="020F0502020204030204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9500" y="1031875"/>
            <a:ext cx="9977438" cy="4721225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基本操作：布局介绍、视图操作、节点操作、硬件推荐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...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模块介绍 ：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obj</a:t>
            </a: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、sop、dop、vop&amp;vex、chop、shop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&amp;mat</a:t>
            </a: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、cop、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top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out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lop</a:t>
            </a:r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语言介绍：表达式、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vex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python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opencl</a:t>
            </a:r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节点操作、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merge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与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switch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节点</a:t>
            </a:r>
            <a:endParaRPr kumimoji="0" 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自定义属性、属性类型详解</a:t>
            </a:r>
            <a:endParaRPr kumimoji="0" lang="zh-CN" sz="1200" b="1" i="0" u="none" strike="noStrike" kern="1200" cap="none" spc="0" normalizeH="0" baseline="0" noProof="1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day1</a:t>
            </a:r>
            <a:r>
              <a:rPr lang="en-US" sz="2600" b="0" i="0">
                <a:latin typeface="Calibri" panose="020F0502020204030204"/>
              </a:rPr>
              <a:t>9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 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 </a:t>
            </a:r>
            <a:r>
              <a:rPr lang="en-US" altLang="zh-CN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vop</a:t>
            </a:r>
            <a:r>
              <a:rPr lang="zh-CN" altLang="en-US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游动变形、常用</a:t>
            </a:r>
            <a:r>
              <a:rPr lang="en-US" altLang="zh-CN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vop</a:t>
            </a:r>
            <a:r>
              <a:rPr lang="zh-CN" altLang="en-US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节点</a:t>
            </a:r>
            <a:r>
              <a:rPr lang="en-US" altLang="zh-CN" sz="120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.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</a:t>
            </a: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</a:t>
            </a:r>
            <a:r>
              <a:rPr lang="en-US" altLang="zh-CN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</a:t>
            </a:r>
            <a:r>
              <a:rPr lang="en-US" altLang="zh-CN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if</a:t>
            </a: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条件判断</a:t>
            </a:r>
            <a:endParaRPr lang="zh-CN" altLang="en-US" sz="120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</a:t>
            </a:r>
            <a:r>
              <a:rPr lang="en-US" altLang="zh-CN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for</a:t>
            </a: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循环</a:t>
            </a: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实例：使用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vop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计算属性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20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 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 </a:t>
            </a:r>
            <a:r>
              <a:rPr lang="en-US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connectivity</a:t>
            </a:r>
            <a:r>
              <a:rPr lang="zh-CN" altLang="en-US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、自定义循环、点循环、面循环、属性循环、</a:t>
            </a:r>
            <a:r>
              <a:rPr lang="en-US" altLang="zh-CN" sz="120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.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</a:t>
            </a: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实例：碎块细节控制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/>
          </p:cNvSpPr>
          <p:nvPr>
            <p:ph type="ctrTitle"/>
          </p:nvPr>
        </p:nvSpPr>
        <p:spPr>
          <a:xfrm>
            <a:off x="4341813" y="184150"/>
            <a:ext cx="3635375" cy="6159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2</a:t>
            </a:r>
            <a:endParaRPr sz="2600" b="0" i="0">
              <a:latin typeface="Calibri" panose="020F0502020204030204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9500" y="1031875"/>
            <a:ext cx="9977438" cy="4721225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常用表达式变量</a:t>
            </a:r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函数：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rand()</a:t>
            </a:r>
            <a:endParaRPr kumimoji="0" lang="zh-CN" altLang="zh-CN" sz="11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表达式帮助命令的使用：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exhelp</a:t>
            </a: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使用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font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节点测试函数结果</a:t>
            </a: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noise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系列函数详解</a:t>
            </a:r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</a:t>
            </a:r>
            <a:r>
              <a:rPr lang="en-US" altLang="zh-CN" sz="120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copy to points</a:t>
            </a:r>
            <a:r>
              <a:rPr lang="zh-CN" altLang="en-US" sz="120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节点</a:t>
            </a:r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实例：红旗</a:t>
            </a:r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3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2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copy stamp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常用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属性总结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Cd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N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up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pscale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scale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trans...</a:t>
            </a:r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节点</a:t>
            </a:r>
            <a:r>
              <a:rPr kumimoji="0" lang="zh-CN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sort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copy transform</a:t>
            </a:r>
            <a:r>
              <a:rPr kumimoji="0" lang="zh-CN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copy points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copy  stamp</a:t>
            </a:r>
            <a:r>
              <a:rPr kumimoji="0" lang="zh-CN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for-each points</a:t>
            </a: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color...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路径表示法：  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绝对路径、相对路径</a:t>
            </a:r>
            <a:endParaRPr kumimoji="0" lang="zh-CN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添加自定义</a:t>
            </a:r>
            <a:r>
              <a:rPr kumimoji="0" lang="zh-CN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参数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方法</a:t>
            </a:r>
            <a:endParaRPr kumimoji="0" lang="zh-CN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实例</a:t>
            </a:r>
            <a:r>
              <a:rPr kumimoji="0" lang="zh-CN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：扇子</a:t>
            </a: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、</a:t>
            </a:r>
            <a:r>
              <a:rPr kumimoji="0" lang="zh-CN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不连续</a:t>
            </a: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的跳动音符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kumimoji="0" lang="zh-CN" altLang="zh-CN" sz="1200" b="1" i="0" u="none" strike="noStrike" kern="1200" cap="none" spc="0" normalizeH="0" baseline="0" noProof="1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4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函数：</a:t>
            </a:r>
            <a:r>
              <a:rPr kumimoji="0" 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clamp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sin...</a:t>
            </a:r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三角函数详解</a:t>
            </a:r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常用</a:t>
            </a:r>
            <a:r>
              <a:rPr kumimoji="0" 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变量详解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</a:t>
            </a:r>
            <a:r>
              <a:rPr lang="en-US" altLang="zh-CN" sz="120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attribute transfer</a:t>
            </a:r>
            <a:r>
              <a:rPr lang="zh-CN" altLang="en-US" sz="120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sz="120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resample</a:t>
            </a:r>
            <a:r>
              <a:rPr lang="zh-CN" altLang="en-US" sz="120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sz="120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carve...</a:t>
            </a: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实例：翻版动画、多米诺骨牌、鱼群</a:t>
            </a:r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5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</a:t>
            </a:r>
            <a:r>
              <a:rPr lang="en-US" altLang="zh-CN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group</a:t>
            </a: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系列节点详解</a:t>
            </a:r>
            <a:endParaRPr kumimoji="0" lang="zh-CN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copy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详解</a:t>
            </a:r>
            <a:endParaRPr kumimoji="0" lang="zh-CN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remesh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edit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point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transform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实例：触须动画</a:t>
            </a:r>
            <a:endParaRPr kumimoji="0" lang="zh-CN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6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</a:t>
            </a:r>
            <a:r>
              <a:rPr lang="en-US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vellum</a:t>
            </a:r>
            <a:r>
              <a:rPr lang="zh-CN" altLang="en-US" sz="120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初步</a:t>
            </a:r>
            <a:endParaRPr lang="zh-CN" altLang="en-US" sz="120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</a:t>
            </a:r>
            <a:r>
              <a:rPr lang="en-US" altLang="zh-CN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metaball</a:t>
            </a: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magnet</a:t>
            </a: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bulge</a:t>
            </a: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subdivide</a:t>
            </a: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mountain...</a:t>
            </a:r>
            <a:endParaRPr lang="en-US" altLang="zh-CN" sz="120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</a:t>
            </a:r>
            <a:r>
              <a:rPr lang="en-US" altLang="zh-CN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primuv()</a:t>
            </a:r>
            <a:endParaRPr lang="en-US" altLang="zh-CN" sz="120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求余</a:t>
            </a:r>
            <a:endParaRPr lang="en-US" altLang="zh-CN" sz="120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实例：路径动画、履带动画</a:t>
            </a:r>
            <a:endParaRPr kumimoji="0" lang="en-US" altLang="zh-CN" sz="1200" b="1" i="0" u="none" strike="noStrike" kern="1200" cap="none" spc="0" normalizeH="0" baseline="0" noProof="1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7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trail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unpack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ray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polyextrude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facet...</a:t>
            </a:r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封装自定义工具</a:t>
            </a:r>
            <a:endParaRPr kumimoji="0" 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实例</a:t>
            </a:r>
            <a:r>
              <a:rPr kumimoji="0" lang="zh-CN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kumimoji="0" 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拖尾、四轮汽车</a:t>
            </a:r>
            <a:r>
              <a:rPr kumimoji="0" lang="en-US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...</a:t>
            </a:r>
            <a:endParaRPr kumimoji="0" lang="en-US" altLang="zh-CN" sz="1200" b="0" i="0" u="none" strike="noStrike" kern="1200" cap="none" spc="0" normalizeH="0" baseline="0" noProof="1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标题 1"/>
          <p:cNvSpPr>
            <a:spLocks noGrp="1"/>
          </p:cNvSpPr>
          <p:nvPr>
            <p:ph type="ctrTitle"/>
          </p:nvPr>
        </p:nvSpPr>
        <p:spPr>
          <a:xfrm>
            <a:off x="4341813" y="257175"/>
            <a:ext cx="3635375" cy="679450"/>
          </a:xfrm>
        </p:spPr>
        <p:txBody>
          <a:bodyPr vert="horz" wrap="square" lIns="91440" tIns="45720" rIns="91440" bIns="45720" anchor="b">
            <a:noAutofit/>
          </a:bodyPr>
          <a:lstStyle/>
          <a:p>
            <a:r>
              <a:rPr sz="2600" b="0" i="0">
                <a:latin typeface="Calibri" panose="020F0502020204030204"/>
              </a:rPr>
              <a:t>day</a:t>
            </a:r>
            <a:r>
              <a:rPr lang="en-US" sz="2600" b="0" i="0">
                <a:latin typeface="Calibri" panose="020F0502020204030204"/>
              </a:rPr>
              <a:t>8</a:t>
            </a:r>
            <a:endParaRPr lang="en-US" sz="2600" b="0" i="0">
              <a:latin typeface="Calibri" panose="020F0502020204030204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79500" y="1239838"/>
            <a:ext cx="9977438" cy="4257675"/>
          </a:xfrm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polyframe</a:t>
            </a: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、</a:t>
            </a:r>
            <a:r>
              <a:rPr kumimoji="0" lang="en-US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convert...</a:t>
            </a:r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•  </a:t>
            </a:r>
            <a:r>
              <a:rPr lang="en-US" altLang="zh-CN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prim</a:t>
            </a:r>
            <a:r>
              <a:rPr lang="zh-CN" altLang="en-US" sz="120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几何体详解</a:t>
            </a:r>
            <a:endParaRPr kumimoji="0" lang="en-US" altLang="zh-CN" sz="1200" b="0" i="0" u="none" strike="noStrike" kern="1200" cap="none" spc="0" normalizeH="0" baseline="0" noProof="1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rPr>
              <a:t>•  </a:t>
            </a:r>
            <a:r>
              <a:rPr kumimoji="0" lang="zh-CN" altLang="zh-CN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实例</a:t>
            </a:r>
            <a:r>
              <a:rPr kumimoji="0" lang="zh-CN" altLang="zh-CN" sz="12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：群集行走</a:t>
            </a:r>
            <a:endParaRPr kumimoji="0" lang="en-US" altLang="zh-CN" sz="1200" b="1" i="0" u="none" strike="noStrike" kern="1200" cap="none" spc="0" normalizeH="0" baseline="0" noProof="1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YmRhN2YwZmYyZTllMWU5N2JiOTQ5Y2NjODE3YWViYTEifQ=="/>
  <p:tag name="KSO_WPP_MARK_KEY" val="b3690385-8445-42b1-8985-212436402e24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2045</Words>
  <Application>WPS 演示</Application>
  <PresentationFormat>宽屏</PresentationFormat>
  <Paragraphs>150</Paragraphs>
  <Slides>21</Slides>
  <Notes>101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0" baseType="lpstr">
      <vt:lpstr>Arial</vt:lpstr>
      <vt:lpstr>宋体</vt:lpstr>
      <vt:lpstr>Wingdings</vt:lpstr>
      <vt:lpstr>Calibri</vt:lpstr>
      <vt:lpstr>Calibri Light</vt:lpstr>
      <vt:lpstr>Calibri</vt:lpstr>
      <vt:lpstr>微软雅黑</vt:lpstr>
      <vt:lpstr>Arial Unicode MS</vt:lpstr>
      <vt:lpstr>Office 主题</vt:lpstr>
      <vt:lpstr>《视域传奇Houdini课程大纲》2023.9</vt:lpstr>
      <vt:lpstr>day1</vt:lpstr>
      <vt:lpstr>day2</vt:lpstr>
      <vt:lpstr>day3</vt:lpstr>
      <vt:lpstr>day4</vt:lpstr>
      <vt:lpstr>day5</vt:lpstr>
      <vt:lpstr>day6</vt:lpstr>
      <vt:lpstr>day7</vt:lpstr>
      <vt:lpstr>day8</vt:lpstr>
      <vt:lpstr>day9</vt:lpstr>
      <vt:lpstr>day10</vt:lpstr>
      <vt:lpstr>day11</vt:lpstr>
      <vt:lpstr>day12</vt:lpstr>
      <vt:lpstr>day13</vt:lpstr>
      <vt:lpstr>day14</vt:lpstr>
      <vt:lpstr>day15</vt:lpstr>
      <vt:lpstr>day16</vt:lpstr>
      <vt:lpstr>day17</vt:lpstr>
      <vt:lpstr>day18</vt:lpstr>
      <vt:lpstr>day19</vt:lpstr>
      <vt:lpstr>day20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lxx</dc:creator>
  <cp:lastModifiedBy>clarence</cp:lastModifiedBy>
  <cp:revision>1279</cp:revision>
  <dcterms:created xsi:type="dcterms:W3CDTF">2016-06-25T06:49:00Z</dcterms:created>
  <dcterms:modified xsi:type="dcterms:W3CDTF">2023-09-11T08:18:57Z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72188ACB639E4AE3805A80DD2029A862</vt:lpwstr>
  </property>
</Properties>
</file>