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  <p:sldMasterId id="2147483670" r:id="rId4"/>
  </p:sldMasterIdLst>
  <p:notesMasterIdLst>
    <p:notesMasterId r:id="rId6"/>
  </p:notesMasterIdLst>
  <p:handoutMasterIdLst>
    <p:handoutMasterId r:id="rId115"/>
  </p:handoutMasterIdLst>
  <p:sldIdLst>
    <p:sldId id="862" r:id="rId5"/>
    <p:sldId id="1006" r:id="rId7"/>
    <p:sldId id="492" r:id="rId8"/>
    <p:sldId id="1119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1120" r:id="rId24"/>
    <p:sldId id="1121" r:id="rId25"/>
    <p:sldId id="1122" r:id="rId26"/>
    <p:sldId id="1123" r:id="rId27"/>
    <p:sldId id="1118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429" r:id="rId45"/>
    <p:sldId id="430" r:id="rId46"/>
    <p:sldId id="431" r:id="rId47"/>
    <p:sldId id="432" r:id="rId48"/>
    <p:sldId id="292" r:id="rId49"/>
    <p:sldId id="293" r:id="rId50"/>
    <p:sldId id="294" r:id="rId51"/>
    <p:sldId id="295" r:id="rId52"/>
    <p:sldId id="297" r:id="rId53"/>
    <p:sldId id="298" r:id="rId54"/>
    <p:sldId id="300" r:id="rId55"/>
    <p:sldId id="301" r:id="rId56"/>
    <p:sldId id="814" r:id="rId57"/>
    <p:sldId id="815" r:id="rId58"/>
    <p:sldId id="303" r:id="rId59"/>
    <p:sldId id="304" r:id="rId60"/>
    <p:sldId id="305" r:id="rId61"/>
    <p:sldId id="306" r:id="rId62"/>
    <p:sldId id="307" r:id="rId63"/>
    <p:sldId id="308" r:id="rId64"/>
    <p:sldId id="309" r:id="rId65"/>
    <p:sldId id="310" r:id="rId66"/>
    <p:sldId id="311" r:id="rId67"/>
    <p:sldId id="312" r:id="rId68"/>
    <p:sldId id="313" r:id="rId69"/>
    <p:sldId id="314" r:id="rId70"/>
    <p:sldId id="315" r:id="rId71"/>
    <p:sldId id="316" r:id="rId72"/>
    <p:sldId id="317" r:id="rId73"/>
    <p:sldId id="318" r:id="rId74"/>
    <p:sldId id="319" r:id="rId75"/>
    <p:sldId id="320" r:id="rId76"/>
    <p:sldId id="321" r:id="rId77"/>
    <p:sldId id="322" r:id="rId78"/>
    <p:sldId id="323" r:id="rId79"/>
    <p:sldId id="964" r:id="rId80"/>
    <p:sldId id="324" r:id="rId81"/>
    <p:sldId id="325" r:id="rId82"/>
    <p:sldId id="326" r:id="rId83"/>
    <p:sldId id="327" r:id="rId84"/>
    <p:sldId id="328" r:id="rId85"/>
    <p:sldId id="813" r:id="rId86"/>
    <p:sldId id="1002" r:id="rId87"/>
    <p:sldId id="1003" r:id="rId88"/>
    <p:sldId id="1004" r:id="rId89"/>
    <p:sldId id="998" r:id="rId90"/>
    <p:sldId id="999" r:id="rId91"/>
    <p:sldId id="1000" r:id="rId92"/>
    <p:sldId id="1001" r:id="rId93"/>
    <p:sldId id="1005" r:id="rId94"/>
    <p:sldId id="331" r:id="rId95"/>
    <p:sldId id="332" r:id="rId96"/>
    <p:sldId id="333" r:id="rId97"/>
    <p:sldId id="334" r:id="rId98"/>
    <p:sldId id="863" r:id="rId99"/>
    <p:sldId id="336" r:id="rId100"/>
    <p:sldId id="415" r:id="rId101"/>
    <p:sldId id="420" r:id="rId102"/>
    <p:sldId id="421" r:id="rId103"/>
    <p:sldId id="422" r:id="rId104"/>
    <p:sldId id="1108" r:id="rId105"/>
    <p:sldId id="1109" r:id="rId106"/>
    <p:sldId id="1110" r:id="rId107"/>
    <p:sldId id="1111" r:id="rId108"/>
    <p:sldId id="1112" r:id="rId109"/>
    <p:sldId id="1113" r:id="rId110"/>
    <p:sldId id="1114" r:id="rId111"/>
    <p:sldId id="1115" r:id="rId112"/>
    <p:sldId id="1116" r:id="rId113"/>
    <p:sldId id="1117" r:id="rId114"/>
  </p:sldIdLst>
  <p:sldSz cx="12192000" cy="6858000"/>
  <p:notesSz cx="6858000" cy="9144000"/>
  <p:custDataLst>
    <p:tags r:id="rId119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2" userDrawn="1">
          <p15:clr>
            <a:srgbClr val="A4A3A4"/>
          </p15:clr>
        </p15:guide>
        <p15:guide id="2" pos="28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5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258" y="96"/>
      </p:cViewPr>
      <p:guideLst>
        <p:guide orient="horz" pos="2122"/>
        <p:guide pos="28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4.xml"/><Relationship Id="rId98" Type="http://schemas.openxmlformats.org/officeDocument/2006/relationships/slide" Target="slides/slide93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" Type="http://schemas.openxmlformats.org/officeDocument/2006/relationships/slide" Target="slides/slide4.xml"/><Relationship Id="rId89" Type="http://schemas.openxmlformats.org/officeDocument/2006/relationships/slide" Target="slides/slide84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80" Type="http://schemas.openxmlformats.org/officeDocument/2006/relationships/slide" Target="slides/slide75.xml"/><Relationship Id="rId8" Type="http://schemas.openxmlformats.org/officeDocument/2006/relationships/slide" Target="slides/slide3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7" Type="http://schemas.openxmlformats.org/officeDocument/2006/relationships/slide" Target="slides/slide2.xml"/><Relationship Id="rId69" Type="http://schemas.openxmlformats.org/officeDocument/2006/relationships/slide" Target="slides/slide64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0" Type="http://schemas.openxmlformats.org/officeDocument/2006/relationships/slide" Target="slides/slide55.xml"/><Relationship Id="rId6" Type="http://schemas.openxmlformats.org/officeDocument/2006/relationships/notesMaster" Target="notesMasters/notesMaster1.xml"/><Relationship Id="rId59" Type="http://schemas.openxmlformats.org/officeDocument/2006/relationships/slide" Target="slides/slide54.xml"/><Relationship Id="rId58" Type="http://schemas.openxmlformats.org/officeDocument/2006/relationships/slide" Target="slides/slide53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" Type="http://schemas.openxmlformats.org/officeDocument/2006/relationships/slide" Target="slides/slide1.xml"/><Relationship Id="rId49" Type="http://schemas.openxmlformats.org/officeDocument/2006/relationships/slide" Target="slides/slide4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0" Type="http://schemas.openxmlformats.org/officeDocument/2006/relationships/slide" Target="slides/slide35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9" Type="http://schemas.openxmlformats.org/officeDocument/2006/relationships/tags" Target="tags/tag1.xml"/><Relationship Id="rId118" Type="http://schemas.openxmlformats.org/officeDocument/2006/relationships/tableStyles" Target="tableStyles.xml"/><Relationship Id="rId117" Type="http://schemas.openxmlformats.org/officeDocument/2006/relationships/viewProps" Target="viewProps.xml"/><Relationship Id="rId116" Type="http://schemas.openxmlformats.org/officeDocument/2006/relationships/presProps" Target="presProps.xml"/><Relationship Id="rId115" Type="http://schemas.openxmlformats.org/officeDocument/2006/relationships/handoutMaster" Target="handoutMasters/handoutMaster1.xml"/><Relationship Id="rId114" Type="http://schemas.openxmlformats.org/officeDocument/2006/relationships/slide" Target="slides/slide109.xml"/><Relationship Id="rId113" Type="http://schemas.openxmlformats.org/officeDocument/2006/relationships/slide" Target="slides/slide108.xml"/><Relationship Id="rId112" Type="http://schemas.openxmlformats.org/officeDocument/2006/relationships/slide" Target="slides/slide107.xml"/><Relationship Id="rId111" Type="http://schemas.openxmlformats.org/officeDocument/2006/relationships/slide" Target="slides/slide106.xml"/><Relationship Id="rId110" Type="http://schemas.openxmlformats.org/officeDocument/2006/relationships/slide" Target="slides/slide105.xml"/><Relationship Id="rId11" Type="http://schemas.openxmlformats.org/officeDocument/2006/relationships/slide" Target="slides/slide6.xml"/><Relationship Id="rId109" Type="http://schemas.openxmlformats.org/officeDocument/2006/relationships/slide" Target="slides/slide104.xml"/><Relationship Id="rId108" Type="http://schemas.openxmlformats.org/officeDocument/2006/relationships/slide" Target="slides/slide103.xml"/><Relationship Id="rId107" Type="http://schemas.openxmlformats.org/officeDocument/2006/relationships/slide" Target="slides/slide102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7DCB74D-186F-4DD4-92EB-EC837E36116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48A9BD-D9DC-4913-A44E-781AB7CF8E4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CCF70D3-16AA-442B-8690-09B531F189E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BE214A9-298D-459D-AC71-B2CFF8D97309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3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4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5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6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7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8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9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6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7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8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0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3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4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5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6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7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8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9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0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355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560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76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969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174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379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584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99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4198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4403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4608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4813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017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222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427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632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583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04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24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451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656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861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065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270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475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680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88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8294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8499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8704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890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11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318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523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728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31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933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137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342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547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752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095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16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36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571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776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36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981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2185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2390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2595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2800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00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209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414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619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824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41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02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23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438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438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643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4848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053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257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462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667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45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101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305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510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8534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8739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8944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14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872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07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28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150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48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48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691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6896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715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920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812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353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8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22BED8-A3CC-43A9-BB8A-1C9FBC667B14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2D07C1D-49E0-48B7-829B-81FE9A333475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ctrTitle"/>
          </p:nvPr>
        </p:nvSpPr>
        <p:spPr>
          <a:xfrm>
            <a:off x="1524000" y="1365250"/>
            <a:ext cx="9144000" cy="1063625"/>
          </a:xfrm>
        </p:spPr>
        <p:txBody>
          <a:bodyPr vert="horz" wrap="square" lIns="91440" tIns="45720" rIns="91440" bIns="45720" anchor="b"/>
          <a:lstStyle/>
          <a:p>
            <a:pPr eaLnBrk="1" hangingPunct="1">
              <a:buClrTx/>
              <a:buSzTx/>
              <a:buFontTx/>
            </a:pP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《</a:t>
            </a:r>
            <a:r>
              <a:rPr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视域传奇Houdini课程大纲</a:t>
            </a: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》</a:t>
            </a:r>
            <a:r>
              <a:rPr lang="en-US" altLang="zh-CN" sz="13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2023.</a:t>
            </a:r>
            <a:r>
              <a:rPr lang="en-US" sz="13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9</a:t>
            </a:r>
            <a:endParaRPr lang="en-US" sz="1300" kern="120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147" name="副标题 2"/>
          <p:cNvSpPr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anchor="t"/>
          <a:lstStyle/>
          <a:p>
            <a:pPr eaLnBrk="1" hangingPunct="1">
              <a:buClrTx/>
              <a:buSzTx/>
            </a:pPr>
            <a:r>
              <a:rPr lang="en-US" altLang="zh-CN" kern="1200" dirty="0">
                <a:latin typeface="+mn-lt"/>
                <a:ea typeface="+mn-ea"/>
                <a:cs typeface="+mn-cs"/>
              </a:rPr>
              <a:t>                                                                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主讲：吕新欣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                                                                        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www.wowvfx.com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148" name="图片 2" descr="G:\报名.jpg报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338" y="4129088"/>
            <a:ext cx="2122487" cy="2124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文本框 2"/>
          <p:cNvSpPr txBox="1"/>
          <p:nvPr/>
        </p:nvSpPr>
        <p:spPr>
          <a:xfrm>
            <a:off x="590550" y="6280150"/>
            <a:ext cx="1271588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报名咨询公众号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50" name="图片 2" descr="二维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413" y="4024313"/>
            <a:ext cx="2305050" cy="2303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1" name="文本框 2"/>
          <p:cNvSpPr txBox="1"/>
          <p:nvPr/>
        </p:nvSpPr>
        <p:spPr>
          <a:xfrm>
            <a:off x="2954338" y="6261100"/>
            <a:ext cx="1271587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技术文章公众号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polyframe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convert...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prim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几何体详解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：群集行走</a:t>
            </a: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标题 1"/>
          <p:cNvSpPr>
            <a:spLocks noGrp="1"/>
          </p:cNvSpPr>
          <p:nvPr>
            <p:ph type="ctrTitle"/>
          </p:nvPr>
        </p:nvSpPr>
        <p:spPr>
          <a:xfrm>
            <a:off x="2531745" y="257175"/>
            <a:ext cx="6866890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day9</a:t>
            </a:r>
            <a:r>
              <a:rPr lang="en-US" sz="2600" b="0" i="0" dirty="0" smtClean="0">
                <a:latin typeface="Calibri" panose="020F0502020204030204"/>
              </a:rPr>
              <a:t>6</a:t>
            </a:r>
            <a:r>
              <a:rPr sz="2600" dirty="0" smtClean="0">
                <a:latin typeface="Calibri" panose="020F0502020204030204"/>
                <a:sym typeface="+mn-ea"/>
              </a:rPr>
              <a:t>（</a:t>
            </a:r>
            <a:r>
              <a:rPr lang="en-US" sz="2600" dirty="0" smtClean="0">
                <a:latin typeface="Calibri" panose="020F0502020204030204"/>
                <a:sym typeface="+mn-ea"/>
              </a:rPr>
              <a:t>Unreal</a:t>
            </a:r>
            <a:r>
              <a:rPr lang="zh-CN" altLang="en-US" sz="2600" dirty="0" smtClean="0">
                <a:latin typeface="Calibri" panose="020F0502020204030204"/>
                <a:sym typeface="+mn-ea"/>
              </a:rPr>
              <a:t>虚幻游戏</a:t>
            </a:r>
            <a:r>
              <a:rPr lang="zh-CN" altLang="en-US" sz="2600" dirty="0" smtClean="0">
                <a:latin typeface="Calibri" panose="020F0502020204030204"/>
                <a:sym typeface="+mn-ea"/>
              </a:rPr>
              <a:t>引擎</a:t>
            </a:r>
            <a:r>
              <a:rPr lang="en-US" altLang="zh-CN" sz="2600" dirty="0" smtClean="0">
                <a:latin typeface="Calibri" panose="020F0502020204030204"/>
                <a:sym typeface="+mn-ea"/>
              </a:rPr>
              <a:t>—TA</a:t>
            </a:r>
            <a:r>
              <a:rPr lang="zh-CN" altLang="en-US" sz="2600" dirty="0" smtClean="0">
                <a:latin typeface="Calibri" panose="020F0502020204030204"/>
                <a:sym typeface="+mn-ea"/>
              </a:rPr>
              <a:t>方向</a:t>
            </a:r>
            <a:r>
              <a:rPr sz="2600" dirty="0">
                <a:latin typeface="Calibri" panose="020F0502020204030204"/>
                <a:sym typeface="+mn-ea"/>
              </a:rPr>
              <a:t>）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下载、安装、创建工程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界面介绍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基本操作、快捷键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常用窗口使用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素材导入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的几种方法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灯光系统详解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Virtual shadow map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anite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L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umen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设置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环境天空、环境雾、灯光雾、体积云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day9</a:t>
            </a:r>
            <a:r>
              <a:rPr lang="en-US" sz="2600" b="0" i="0" dirty="0" smtClean="0">
                <a:latin typeface="Calibri" panose="020F0502020204030204"/>
              </a:rPr>
              <a:t>7</a:t>
            </a:r>
            <a:endParaRPr lang="en-US" sz="2600" b="0" i="0" dirty="0" smtClean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Landscape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地形系统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Foliage植物系统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Quixel Bridge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使用方法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地形及输出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中创建植物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day9</a:t>
            </a:r>
            <a:r>
              <a:rPr lang="en-US" sz="2600" b="0" i="0" dirty="0" smtClean="0">
                <a:latin typeface="Calibri" panose="020F0502020204030204"/>
              </a:rPr>
              <a:t>8</a:t>
            </a:r>
            <a:endParaRPr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材质编辑器介绍、快捷键总结、物理材质球详解、贴图与坐标、数据类型及相互转换、常用全局变量节点总结、顶点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变形、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      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逻辑判断节点、随机节点、向量与矩阵计算节点、发光材质、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3S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菲涅尔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材质实例：实现涟漪变形器、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twist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变形器、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xray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材质参数、材质实例与母材质</a:t>
            </a:r>
            <a:endParaRPr 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封装材质函数、实例：封装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x-ray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函数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99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烘焙各种贴图方法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UE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中使用各种烘焙贴图的方法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中的属性控制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材质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Lumen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Nanite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渲染设置详解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后期特效处理：光晕、光斑、曝光、色差、调色、电影颗粒、景深、运动模糊、伪反射、全局照明设置、反射设置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100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电影摄像机、高质量景深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Level Sequence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系统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Master Sequence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系统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Movie Render Queue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关键帧动画、动画编辑器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影视级渲染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蓝图：事件、变量、流控制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(1)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101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蓝图：流控制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(2)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蓝图实例：冒泡排序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蓝图中的节点打包、宏、函数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蓝图控制对象变换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蓝图控制对象参数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蓝图中设置动画曲线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蓝图类（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Actor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Pawn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Character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102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蓝图类：游戏模式、物理设置、触发器事件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蓝图类实例：吃金币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粒子系统的创建于基本概念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常用模块（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1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参数控制方法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103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常用模块（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2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粒子事件、解算器与运动控制、命名空间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渲染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自定义模块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与材质系统、蓝图的通信方法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Houdini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粒子与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Niagara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结合与交互使用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104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Houdini Engine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安装与使用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Houdini Engine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菜单详解、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detail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参数详解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普通的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HDA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封装及使用详解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PDG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HDA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封装及使用详解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0466" name="标题 1"/>
          <p:cNvSpPr>
            <a:spLocks noGrp="1"/>
          </p:cNvSpPr>
          <p:nvPr/>
        </p:nvSpPr>
        <p:spPr>
          <a:xfrm>
            <a:off x="3314700" y="257175"/>
            <a:ext cx="5738813" cy="6794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>
            <a:no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105</a:t>
            </a:r>
            <a:endParaRPr lang="en-US" sz="2600" b="0" i="0" dirty="0"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9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tex()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pic()...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mirror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from map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creep...</a:t>
            </a:r>
            <a:endParaRPr lang="en-US" altLang="zh-CN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cop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调色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实例</a:t>
            </a:r>
            <a:r>
              <a:rPr lang="zh-CN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：图片驱动动画、贴模型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10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point jitter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convert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fuse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attrib blur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attrib cast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attrib composite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attrib rand/noise...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属性节点详解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：模型贴花</a:t>
            </a: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1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fade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string edit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orient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interpolate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primitive properties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polywire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endParaRPr lang="zh-CN" altLang="en-US" sz="120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point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prim()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vertex()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detail()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npoints()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nprims()...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顶点及变量详解</a:t>
            </a: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2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curve sect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boolean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vellum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初步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墙体裂缝、陨石坠落</a:t>
            </a:r>
            <a:endParaRPr kumimoji="0" lang="zh-CN" sz="1200" b="1" i="0" u="none" strike="noStrike" kern="1200" cap="none" spc="0" normalizeH="0" baseline="0" noProof="1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3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创建隐藏节点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spring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force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灯光初步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：爆炸碎块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4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triangulate2d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primitive properties...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：动态角色飘散、地面陷落、花瓣拖尾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5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blendshape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uvquickshade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divide...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渲染初步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lang="zh-CN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花瓣拖尾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、树叶飘散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6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pack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polysoup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pack edit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bound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lattice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渲染初步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实例：复杂角色解算、柔体文字</a:t>
            </a:r>
            <a:endParaRPr kumimoji="0" lang="zh-CN" altLang="en-US" sz="1200" b="1" i="0" u="none" strike="noStrike" kern="1200" cap="none" spc="0" normalizeH="0" baseline="0" noProof="1"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voronoi fracture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explode view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rbd interior detail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rbd cluster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assmble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curve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solver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创建细节碎块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金属渲染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实例：碎块汇聚</a:t>
            </a:r>
            <a:endParaRPr kumimoji="0" lang="zh-CN" altLang="en-US" sz="1200" b="1" i="0" u="none" strike="noStrike" kern="1200" cap="none" spc="0" normalizeH="0" baseline="0" noProof="1"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3900" y="1781175"/>
            <a:ext cx="10515600" cy="1325563"/>
          </a:xfrm>
        </p:spPr>
        <p:txBody>
          <a:bodyPr/>
          <a:p>
            <a:pPr algn="ctr"/>
            <a:r>
              <a:rPr lang="zh-CN" altLang="en-US"/>
              <a:t>第一阶段（</a:t>
            </a:r>
            <a:r>
              <a:rPr lang="zh-CN" altLang="en-US">
                <a:sym typeface="+mn-ea"/>
              </a:rPr>
              <a:t>录播课程</a:t>
            </a:r>
            <a:r>
              <a:rPr lang="zh-CN" altLang="en-US"/>
              <a:t>）</a:t>
            </a:r>
            <a:endParaRPr lang="zh-CN" altLang="en-US" sz="2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solver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vop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初步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python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初步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Houdini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内置语言性能比较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实例：实现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trail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节点拖尾功能、涟漪变形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9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vop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游动变形、常用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vop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节点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if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条件判断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for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循环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实例：使用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计算属性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20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connectivity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、自定义循环、点循环、面循环、属性循环、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实例：碎块细节控制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3900" y="1781175"/>
            <a:ext cx="10515600" cy="1325563"/>
          </a:xfrm>
        </p:spPr>
        <p:txBody>
          <a:bodyPr/>
          <a:p>
            <a:pPr algn="ctr"/>
            <a:r>
              <a:rPr lang="zh-CN" altLang="en-US"/>
              <a:t>第二阶段（</a:t>
            </a:r>
            <a:r>
              <a:rPr lang="zh-CN" altLang="en-US">
                <a:sym typeface="+mn-ea"/>
              </a:rPr>
              <a:t>面授课程</a:t>
            </a:r>
            <a:r>
              <a:rPr lang="zh-CN" altLang="en-US"/>
              <a:t>）</a:t>
            </a:r>
            <a:endParaRPr lang="zh-CN" altLang="en-US" sz="2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ctrTitle"/>
          </p:nvPr>
        </p:nvSpPr>
        <p:spPr>
          <a:xfrm>
            <a:off x="3716338" y="257175"/>
            <a:ext cx="6246812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</a:t>
            </a:r>
            <a:r>
              <a:rPr lang="en-US" sz="2600" b="0" i="0" dirty="0">
                <a:latin typeface="Calibri" panose="020F0502020204030204"/>
              </a:rPr>
              <a:t>21</a:t>
            </a:r>
            <a:r>
              <a:rPr sz="2600" b="0" i="0" dirty="0">
                <a:latin typeface="Calibri" panose="020F0502020204030204"/>
              </a:rPr>
              <a:t>（VOP&amp;VEX）</a:t>
            </a:r>
            <a:r>
              <a:rPr lang="en-US" altLang="zh-CN" sz="1100" dirty="0" smtClean="0">
                <a:latin typeface="Calibri" panose="020F0502020204030204"/>
                <a:sym typeface="+mn-ea"/>
              </a:rPr>
              <a:t>(</a:t>
            </a:r>
            <a:r>
              <a:rPr sz="1100" i="0" dirty="0">
                <a:latin typeface="Calibri" panose="020F0502020204030204"/>
              </a:rPr>
              <a:t>同时讲解与vop对应的vex函数</a:t>
            </a:r>
            <a:r>
              <a:rPr lang="en-US" altLang="zh-CN" sz="1100" dirty="0" smtClean="0">
                <a:latin typeface="Calibri" panose="020F0502020204030204"/>
                <a:sym typeface="+mn-ea"/>
              </a:rPr>
              <a:t>)</a:t>
            </a:r>
            <a:endParaRPr sz="1100" i="0" dirty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节点：全局节点、数据类型转化、导入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大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属性的节点、参数节点、获取与设置分量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Houdini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中各个类型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noise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详解（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tubulence noise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、worley noise、voro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noi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noise、aa flow noise、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curl noise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unified noise...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）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2D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与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3D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纹理的连接方法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patterns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纹理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：涟漪变形、常用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vex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函数演示（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intersect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primuv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xyzdist...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）、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vop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的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鱼游动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变形、向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vnoise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的细胞中心移动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22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23554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lvl="0" indent="-171450" algn="l" eaLnBrk="1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Minimum Position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or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not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ompare、Two Way Switch、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modulo...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逻辑操作符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lvl="0" algn="l" eaLnBrk="1" hangingPunct="1"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vop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中数组的基本操作</a:t>
            </a:r>
            <a:endParaRPr lang="zh-CN" altLang="en-US" sz="1200" noProof="1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lvl="0" algn="l" eaLnBrk="1" hangingPunct="1">
              <a:defRPr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牛顿运动学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实例：实现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Soft Peak SOP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、木纹、空间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个方向随机运动、飞射出的蜘蛛网、实现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solver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基本解算功能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23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kumimoji="0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normalize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、dot、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acos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clamp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Pow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Texture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length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rest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 、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negate、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Trigonometric Functions、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displace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along normal...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：向量运算、向量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点乘、反三角函数、图形学中的经典光照模型、置换原理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2D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纹理与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纹理坐标、处理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纹理坐标滑动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实例：手动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构造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漫反射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diffuse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specular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聚光灯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AO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、棋盘格程序纹理、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3S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3D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场景转图片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1" i="0" u="none" strike="noStrike" kern="1200" cap="none" spc="0" normalizeH="0" baseline="0" noProof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思考题</a:t>
            </a:r>
            <a:r>
              <a:rPr kumimoji="0" lang="zh-CN" altLang="zh-CN" sz="1200" b="1" i="0" u="none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：</a:t>
            </a:r>
            <a:r>
              <a:rPr kumimoji="0" lang="zh-CN" altLang="en-US" sz="1200" b="1" i="0" u="none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构造阴影</a:t>
            </a: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24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思考题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zh-CN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 reflect、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refract</a:t>
            </a:r>
            <a:r>
              <a:rPr lang="zh-CN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cross...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fontAlgn="auto" hangingPunct="1">
              <a:defRPr/>
            </a:pP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理论：图形学中的反射、折射原理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：叉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乘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：手动构造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反射与折射、龙卷风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fontAlgn="auto" hangingPunct="1">
              <a:defRPr/>
            </a:pP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 noProof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思考题：鸟巢、折射</a:t>
            </a:r>
            <a:endParaRPr lang="en-US" altLang="zh-CN" sz="1200" noProof="1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5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思考题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Point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Count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、Point Cloud Open、Point Cloud Filter、Point Cloud Import by Index、Point Cloud Farthest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Point Cloud Num Found、Point Cloud Find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l" eaLnBrk="1" fontAlgn="auto" hangingPunct="1">
              <a:defRPr/>
            </a:pP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Block Begin If、Block End、Block Begin For、exp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fontAlgn="auto" hangingPunct="1"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vop&amp;vex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中的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条件判断、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循环语句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  <a:endParaRPr lang="en-US" altLang="zh-CN" sz="1200" noProof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1" fontAlgn="auto" hangingPunct="1">
              <a:defRPr/>
            </a:pP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指数衰减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手动构造不同距离的属性传递、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带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边缘衰减的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ripple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变形器、手动构造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scatter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节点的保持点间隔功能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endParaRPr lang="en-US" altLang="zh-CN" sz="1200" noProof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l" eaLnBrk="1" fontAlgn="auto" hangingPunct="1">
              <a:defRPr/>
            </a:pP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</a:t>
            </a:r>
            <a:r>
              <a:rPr lang="zh-CN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雨点</a:t>
            </a:r>
            <a:r>
              <a:rPr lang="zh-CN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打到水面产生的多处涟漪</a:t>
            </a:r>
            <a:r>
              <a:rPr lang="zh-CN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变形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fontAlgn="auto" hangingPunct="1">
              <a:defRPr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 noProof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思考题：雨点打到水面产生多处涟漪变形并慢慢恢复平静、雨点打在球面上的涟漪变形</a:t>
            </a:r>
            <a:endParaRPr lang="en-US" altLang="zh-CN" sz="1200" b="1" noProof="1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6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解答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思考题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：transform axis（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sop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constant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（构造矩阵）、multiply（矩阵运算）、Transform Matrix、translate、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rotate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scale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Degrees to Radians、Radians to Degrees、invert、align、extractxform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理论：矩阵概念、矩阵表示、矩阵几何意义、矩阵操作（矩阵对向量、矩阵对矩阵、逆矩阵、转置、秩、复合矩阵）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twist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变形器、蜗牛、羽毛、自定义轴心的变换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1" i="0" u="none" strike="noStrike" kern="1200" cap="none" spc="0" normalizeH="0" baseline="0" noProof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思考题：海洋漩涡</a:t>
            </a:r>
            <a:endParaRPr kumimoji="0" lang="en-US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ctrTitle"/>
          </p:nvPr>
        </p:nvSpPr>
        <p:spPr>
          <a:xfrm>
            <a:off x="4341813" y="184150"/>
            <a:ext cx="3635375" cy="6159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031875"/>
            <a:ext cx="9977438" cy="47212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基本操作：布局介绍、视图操作、节点操作、硬件推荐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模块介绍 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obj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、sop、dop、vop&amp;vex、chop、shop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&amp;mat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、cop、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out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lop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语言介绍：表达式、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vex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python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opencl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节点操作、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merge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switch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自定义属性、属性类型详解</a:t>
            </a:r>
            <a:endParaRPr kumimoji="0" lang="zh-CN" sz="1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5120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思考题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海洋漩涡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节点：SOP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ocean evaluate、ocean spectrum、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volume、IsoOffset、Volume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Blur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、points from volume...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VOP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Volume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Sample、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Sample Vector、Volume Gradient、Volume Index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、Volume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Index To Pos、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Volume Pos To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Index、Volume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Resolution、Volume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Index Vector...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矩阵练习：旋转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、任意路径螺旋线、变形女（转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方法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）；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volume概念、Fog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概念、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SDF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概念、梯度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volume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向量场的采样方法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实例：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粒子表面吸附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、向量场对粒子传输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思考题：海内的点飘到海面并同步流动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5325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常用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volume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convertvolume、Attribute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from Volume、volume from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attrib、volume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bound、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volumemix、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volume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reduce、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     volume feather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primitive（volume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显示编辑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、volume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slice、volume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trail、convert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、volume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resample、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     volume 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compress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stamp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volume wrangle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颜色场的设置方法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Ocean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的流体</a:t>
            </a:r>
            <a:r>
              <a:rPr lang="zh-CN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场的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水沫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彩色烟雾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、蜡烛火焰（两种方法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）、根据远近距离自动切换流体分辨率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day2</a:t>
            </a:r>
            <a:r>
              <a:rPr lang="en-US" sz="2600" b="0" i="0">
                <a:latin typeface="Calibri" panose="020F0502020204030204"/>
              </a:rPr>
              <a:t>9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5529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概念：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存储数据特点与优缺点、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注意事项（陷阱）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A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ctivate、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VDB from Polygons、VDB Vector Split、VDB Vector Merge、Convert VDB、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Convert（sop）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VDB Smooth SDF、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VDB Smooth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VDB Combine、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from Particles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from particle fluid、VDB Reshape SDF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       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Advect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Lod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 Resample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isualize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ree、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eormalize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df、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egment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y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onnectivity、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       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pheres、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racture、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dvect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oints、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nalysis、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VDB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M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orph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df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粘性拉丝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虫子沿表面爬行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zh-CN" altLang="en-US" sz="120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</a:t>
            </a:r>
            <a:r>
              <a:rPr lang="en-US" altLang="en-US" sz="1200" b="1" dirty="0" err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不同拓扑（任意结构）模型的融合变形</a:t>
            </a:r>
            <a:endParaRPr lang="en-US" altLang="zh-CN" sz="1200" b="1" kern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hangingPunct="1">
              <a:buClrTx/>
              <a:buSzTx/>
            </a:pPr>
            <a:endParaRPr lang="en-US" altLang="zh-CN" sz="1200" b="1" kern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30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5734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节点：Cloud、Cloud Noise、Cloud Light、Sky Rig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（工具架）、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cloud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材质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instance 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obj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oint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nstance  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Procedual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替换方法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Volume Deform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H19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：用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vop&amp;vex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自定义方法制作云、用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cloud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系列节点制作云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、云海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zh-CN" altLang="en-US" sz="120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</a:t>
            </a:r>
            <a:r>
              <a:rPr lang="zh-CN" altLang="en-US" sz="1200" b="1" dirty="0" err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变形云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31</a:t>
            </a:r>
            <a:r>
              <a:rPr sz="2600" b="0" i="0">
                <a:latin typeface="Calibri" panose="020F0502020204030204"/>
              </a:rPr>
              <a:t>（材质VOP）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5939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Material sop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Global Variables、Output Variables and Parameters（表面材质）、lambert、 texture、uv coords、uv position、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         uv project、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uv noise、UV Project、UV Transform、lighting model、specular、trace、raytrace、frontfa</a:t>
            </a:r>
            <a:r>
              <a:rPr lang="en-US" altLang="zh-CN" sz="12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e、reflect、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refract、fresnel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、occlusion、irradiance、physical sss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原理：真实感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图形学中的光照模型、反射原理、折射原理、斯涅耳原理、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光线跟踪算法实现过程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材质的指定方法、mantra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三种渲染引擎介绍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、反折射次数设置方法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进行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renderpass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合成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材质层分层输出：漫反射层、反射层、高光层、折射层、AO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层、辐射度层、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层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层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Pz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层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层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自定义层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（菲涅尔层）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algn="l" eaLnBrk="1" hangingPunct="1">
              <a:buClrTx/>
              <a:buSzTx/>
            </a:pPr>
            <a:r>
              <a:rPr lang="zh-CN" altLang="en-US" sz="120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思考题：双面材质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32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algn="l" eaLnBrk="1" fontAlgn="auto" hangingPunct="1"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uv tri-planar project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Output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Variables and Parameters（置换材质）、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ray hit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、transform、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crackle、mix、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color mix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Rest Position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surface vop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、properties、Material shader builder、Displace Along Normal、Shading Normal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inline code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概念：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纹理、贴图滑动、材质组、置换与凹凸的理论区别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材质中的空间转换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与应用、置换原理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属性与材质的结合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使用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使用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vex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代码写材质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层贴图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、双面材质、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x-ray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材质、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反射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衰减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、多贴图无缝融合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程序纹理（砖墙、五角星）、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基于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置换的雨滴涟漪变形、碎块凹凸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 b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思考题：龙鳞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33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6349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节点：Principled Shader、Compute Lighting、Displacement Texture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PBR*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系列节点详解（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Diffuse、PBR Emission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PBR Reflection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Refraction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Metallic Reflection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SSS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PBR Single Scatter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ayer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ix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shadow matte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物理材质参数详解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普通材质与物理材质相互转化的方法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材质质量调整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Materail Palette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下的材质球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层材质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阴影层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物理材质的分层输出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karma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实例：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水渐变成冰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34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6553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Toon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Color Shader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Toon Outline Shader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obj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下各种灯光详解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、VEX Lit Fog、atmosphere...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全局照明光子与焦散光子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实例：海底焦散、几何体灯光、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卡通渲染、景深与运动模糊、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灯光雾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（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两种方法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环境雾（两种方法）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algn="l" eaLnBrk="1" hangingPunct="1">
              <a:buClrTx/>
              <a:buSzTx/>
            </a:pP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1"/>
          <p:cNvSpPr>
            <a:spLocks noGrp="1"/>
          </p:cNvSpPr>
          <p:nvPr>
            <p:ph type="ctrTitle"/>
          </p:nvPr>
        </p:nvSpPr>
        <p:spPr>
          <a:xfrm>
            <a:off x="3055938" y="257175"/>
            <a:ext cx="5764212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day3</a:t>
            </a:r>
            <a:r>
              <a:rPr lang="en-US" sz="2600" b="0" i="0" dirty="0">
                <a:latin typeface="Calibri" panose="020F0502020204030204"/>
              </a:rPr>
              <a:t>5</a:t>
            </a:r>
            <a:r>
              <a:rPr sz="2600" b="0" i="0" dirty="0">
                <a:latin typeface="Calibri" panose="020F0502020204030204"/>
              </a:rPr>
              <a:t>（VEX </a:t>
            </a:r>
            <a:r>
              <a:rPr lang="zh-CN" altLang="en-US" sz="2600" b="0" i="0" dirty="0" smtClean="0">
                <a:latin typeface="Calibri" panose="020F0502020204030204"/>
              </a:rPr>
              <a:t>语法总结</a:t>
            </a:r>
            <a:r>
              <a:rPr sz="2600" b="0" i="0" dirty="0" smtClean="0">
                <a:latin typeface="Calibri" panose="020F0502020204030204"/>
              </a:rPr>
              <a:t>）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6758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VEX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语法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总结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变量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向量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与矩阵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分量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表示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操作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符、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条件判断语句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（？：）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循环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语句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及中断操作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数组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、数组的切片操作</a:t>
            </a:r>
            <a:r>
              <a:rPr lang="zh-CN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、字典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、自定义函数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调用外部库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、面向对象编程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wrangle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中的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return...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数组操作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数组函数、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pcfind()、nearpoints()、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neighbours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()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、polyneighbours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()</a:t>
            </a:r>
            <a:endParaRPr lang="zh-CN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实例：将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rotate()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封装成可以指定轴心点的自定义函数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、编写向量类</a:t>
            </a:r>
            <a:endParaRPr lang="zh-CN" altLang="en-US" sz="1200" kern="1200" dirty="0" err="1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>
                <a:latin typeface="Calibri" panose="020F0502020204030204"/>
              </a:rPr>
              <a:t>day3</a:t>
            </a:r>
            <a:r>
              <a:rPr lang="en-US" sz="2600" b="0" i="0" dirty="0">
                <a:latin typeface="Calibri" panose="020F0502020204030204"/>
              </a:rPr>
              <a:t>6</a:t>
            </a:r>
            <a:r>
              <a:rPr sz="2600" b="0" i="0" dirty="0" smtClean="0">
                <a:latin typeface="Calibri" panose="020F0502020204030204"/>
              </a:rPr>
              <a:t>（</a:t>
            </a:r>
            <a:r>
              <a:rPr lang="en-US" sz="2600" b="0" i="0" dirty="0" smtClean="0">
                <a:latin typeface="Calibri" panose="020F0502020204030204"/>
              </a:rPr>
              <a:t>P</a:t>
            </a:r>
            <a:r>
              <a:rPr sz="2600" b="0" i="0" dirty="0" smtClean="0">
                <a:latin typeface="Calibri" panose="020F0502020204030204"/>
              </a:rPr>
              <a:t>OP）</a:t>
            </a:r>
            <a:r>
              <a:rPr lang="en-US" altLang="zh-CN" sz="1600" dirty="0" smtClean="0">
                <a:latin typeface="Calibri" panose="020F0502020204030204"/>
                <a:sym typeface="+mn-ea"/>
              </a:rPr>
              <a:t>(</a:t>
            </a:r>
            <a:r>
              <a:rPr lang="zh-CN" altLang="en-US" sz="1600" b="1" i="0" dirty="0" smtClean="0">
                <a:latin typeface="Calibri" panose="020F0502020204030204"/>
              </a:rPr>
              <a:t>开讲</a:t>
            </a:r>
            <a:r>
              <a:rPr lang="en-US" altLang="zh-CN" sz="1600" b="1" i="0" dirty="0" err="1" smtClean="0">
                <a:latin typeface="Calibri" panose="020F0502020204030204"/>
              </a:rPr>
              <a:t>dop</a:t>
            </a:r>
            <a:r>
              <a:rPr lang="zh-CN" altLang="en-US" sz="1600" b="1" i="0" dirty="0" smtClean="0">
                <a:latin typeface="Calibri" panose="020F0502020204030204"/>
              </a:rPr>
              <a:t>动力学模块</a:t>
            </a:r>
            <a:r>
              <a:rPr lang="en-US" altLang="zh-CN" sz="1600" dirty="0" smtClean="0">
                <a:latin typeface="Calibri" panose="020F0502020204030204"/>
                <a:sym typeface="+mn-ea"/>
              </a:rPr>
              <a:t>)</a:t>
            </a:r>
            <a:endParaRPr sz="1600" b="1" i="0" dirty="0">
              <a:latin typeface="Calibri" panose="020F0502020204030204"/>
            </a:endParaRPr>
          </a:p>
        </p:txBody>
      </p:sp>
      <p:sp>
        <p:nvSpPr>
          <p:cNvPr id="6963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粒子发射器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详解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location、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pop source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粒子解算器：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solver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常用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属性详解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节点：pop object、ground plane、pop force、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drag、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group、pop color、pop wrangle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vop、dopimport...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vex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控制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*系列节点的参数...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理论：动力学的运动数据更新过程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ctrTitle"/>
          </p:nvPr>
        </p:nvSpPr>
        <p:spPr>
          <a:xfrm>
            <a:off x="4341813" y="184150"/>
            <a:ext cx="3635375" cy="6159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031875"/>
            <a:ext cx="9977438" cy="47212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常用表达式变量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函数：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rand()</a:t>
            </a:r>
            <a:endParaRPr kumimoji="0" lang="zh-CN" altLang="zh-CN" sz="1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表达式帮助命令的使用：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exhelp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使用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font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节点测试函数结果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noise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系列函数详解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copy to points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节点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实例：红旗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day3</a:t>
            </a:r>
            <a:r>
              <a:rPr lang="en-US" sz="2600" b="0" i="0">
                <a:latin typeface="Calibri" panose="020F0502020204030204"/>
              </a:rPr>
              <a:t>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velocity、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spin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torque、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pop drag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spin drag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attract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四元数系列节点：quaternion 、mat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ri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 quat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quaternion、quatquaternion to mat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ri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x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3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、rotate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by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quaternion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Euler to 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quaternion、</a:t>
            </a:r>
            <a:endParaRPr lang="zh-CN" altLang="en-US" sz="1200" noProof="1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defRPr/>
            </a:pP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spherical linear interp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球面插值、quatquaternion 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multiply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quatquaternion 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to  angle/axis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endParaRPr lang="zh-CN" altLang="en-US" sz="1200" noProof="1" smtClean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defRPr/>
            </a:pP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    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vector to 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quatquaternion、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make instance transform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粒子运动相关属性详解：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torque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w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targetv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airresist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targetw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spinresist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理论：四元数基本公式与几何意义、四元数与矩阵的关系与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转化、四元数操作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模型垂直于另一个模型表面旋转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四元数方法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、球面分布（四元数方法）、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手动实现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pop attract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功能（基于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vop&amp;vex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）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思考题：车轮滚动方向与前进方向保持一致、旋转速度和移动精确匹配</a:t>
            </a: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day3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kumimoji="0" 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collision ignore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Limit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soft limit...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snippet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inline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修改内置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粒子碰撞属性：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hittotal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hitnum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hittotal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hitprim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hituv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hittime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hitnml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hitpos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hitv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friction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bounce...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粒子碰撞行为：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dead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stopped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stuck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sliding...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同一材质球指定多个贴图的方法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注：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36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天讲第三种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inline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内联方法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实例：蝴蝶群追踪小鸭子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(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自定义粒子追粒子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)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、碰撞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后模型切换、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撒豆成花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1" i="0" u="none" strike="noStrike" kern="1200" cap="none" spc="0" normalizeH="0" baseline="0" noProof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思考题：鸟撞击地面变成人后</a:t>
            </a:r>
            <a:r>
              <a:rPr kumimoji="0" lang="zh-CN" altLang="zh-CN" sz="1200" b="1" i="0" u="none" strike="noStrike" kern="1200" cap="none" spc="0" normalizeH="0" baseline="0" noProof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奔跑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day3</a:t>
            </a:r>
            <a:r>
              <a:rPr lang="en-US" sz="2600" b="0" i="0">
                <a:latin typeface="Calibri" panose="020F0502020204030204"/>
              </a:rPr>
              <a:t>9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思考题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力场节点总结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axis 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drag spin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fan cone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flock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interact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kill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、pop hair internal force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pop local 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meatball force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speed limit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wind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 curve force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 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advect by volumes、</a:t>
            </a: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              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spin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by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volumes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：风逐渐吹散变形沙人、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沙子渲染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自定义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fan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功能、自定义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spin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by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volumes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功能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zh-CN" sz="1200" b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：群组运动自动躲避障碍物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40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 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float by 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volumes 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pop replicate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curl noise（无散噪波）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pop lookat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sop solver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、multi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ple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solver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...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粒子流概念与使用、</a:t>
            </a:r>
            <a:r>
              <a:rPr lang="zh-CN" altLang="zh-CN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使用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sop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节点修改</a:t>
            </a:r>
            <a:r>
              <a:rPr lang="en-US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dop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对象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lvl="0" indent="-171450" algn="l" eaLnBrk="1" fontAlgn="auto" hangingPunct="1"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海洋中的物体漂浮到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海面、粒子碰撞面分组、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彩色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礼花、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雨线飞溅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虫子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在角色身上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爬行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zh-CN" sz="1200" b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1200" b="1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曲线</a:t>
            </a:r>
            <a:r>
              <a:rPr lang="zh-CN" altLang="zh-CN" sz="1200" b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无穿插</a:t>
            </a:r>
            <a:r>
              <a:rPr lang="zh-CN" altLang="en-US" sz="1200" b="1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扩张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41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indent="-171450" algn="l" eaLnBrk="1" fontAlgn="auto" hangingPunct="1">
              <a:buFont typeface="Arial" panose="020B0604020202020204" pitchFamily="34" charset="0"/>
              <a:buChar char="•"/>
              <a:defRPr/>
            </a:pPr>
            <a:r>
              <a:rPr lang="zh-CN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节点：pop sprite、pop fluid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精灵粒子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属性、材质、</a:t>
            </a:r>
            <a:r>
              <a:rPr kumimoji="0" lang="en-US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渲染...</a:t>
            </a:r>
            <a:endParaRPr kumimoji="0" lang="en-US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视图显示渲染（</a:t>
            </a:r>
            <a:r>
              <a:rPr lang="en-US" altLang="zh-CN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penGL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）输出</a:t>
            </a:r>
            <a:endParaRPr kumimoji="0" lang="en-US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粒子流体参数详解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使用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inline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内联方法为一个材质球指定多种贴图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实例：精灵烟雾（软件与硬件渲染）、魔法亮星、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雨水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流体模拟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、子弹射击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42</a:t>
            </a:r>
            <a:r>
              <a:rPr sz="2600" b="0" i="0">
                <a:latin typeface="Calibri" panose="020F0502020204030204"/>
              </a:rPr>
              <a:t>（PBD）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8397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G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rain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ource、pop grains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理论：基于位置动力学（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）原理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粒子参数详解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自定义约束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旗帜飘扬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沙人脱落、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刀切豆腐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zh-CN" sz="1200" b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：布料撕裂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43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8601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  <a:buChar char="•"/>
            </a:pPr>
            <a:r>
              <a:rPr lang="zh-CN" altLang="zh-CN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解答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节点：point deform、pop awaken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point generate、point replicate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休眠</a:t>
            </a:r>
            <a:r>
              <a:rPr 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、粒子数量插值</a:t>
            </a:r>
            <a:endParaRPr 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动力学缓存、动力学初始状态、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动力学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间断后继续解算</a:t>
            </a:r>
            <a:r>
              <a:rPr lang="en-US" altLang="zh-CN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  <a:buChar char="•"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：自己构造点变形工具、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PBD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粒子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驱动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柔体变形、撞击沙像并逐渐散落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、粒子分裂并汇聚成图案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44</a:t>
            </a:r>
            <a:r>
              <a:rPr lang="zh-CN" altLang="en-US" sz="2600" b="0" i="0">
                <a:latin typeface="Calibri" panose="020F0502020204030204"/>
              </a:rPr>
              <a:t>（</a:t>
            </a:r>
            <a:r>
              <a:rPr lang="en-US" altLang="zh-CN" sz="2600" b="0" i="0">
                <a:latin typeface="Calibri" panose="020F0502020204030204"/>
              </a:rPr>
              <a:t>TOP</a:t>
            </a:r>
            <a:r>
              <a:rPr lang="zh-CN" altLang="en-US" sz="2600" b="0" i="0">
                <a:latin typeface="Calibri" panose="020F0502020204030204"/>
              </a:rPr>
              <a:t>）</a:t>
            </a:r>
            <a:endParaRPr lang="zh-CN" altLang="en-US" sz="2600" b="0" i="0">
              <a:latin typeface="Calibri" panose="020F0502020204030204"/>
            </a:endParaRPr>
          </a:p>
        </p:txBody>
      </p:sp>
      <p:sp>
        <p:nvSpPr>
          <p:cNvPr id="2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Wedge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ROP Geometry Output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L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ocal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cheduler、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eneric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enerator、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ttribute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reate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常用节点详解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中的属性与变量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DOP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中参数并行输出的正确设置方法（避免随机取帧输出而影响性能）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Wedge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组合并行输出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171450" lvl="0" indent="-17145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ImageMagick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python script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Houdini server start…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：角色穿过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沙堆、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批量读取多套模型缓存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序列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zh-CN" sz="1200" b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思考题</a:t>
            </a:r>
            <a:r>
              <a:rPr lang="zh-CN" altLang="zh-CN" sz="1200" b="1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：拉丝泥浆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5</a:t>
            </a:r>
            <a:r>
              <a:rPr sz="2600" b="0" i="0">
                <a:latin typeface="Calibri" panose="020F0502020204030204"/>
              </a:rPr>
              <a:t>（wire线动力学）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901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解答思考题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节点：wireobject、wiresolver、gravity、wireglueconstraint、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staticobject、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multisolver、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Geometry Wrangle...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变量：$OBJID、$OBJ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wire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解算器：力属性的创建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wire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基于属性的约束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毛发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脱落、热气球吊住角色运动、使用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制作热气球程序化纹理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6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9216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节点：polycut、sbdpinconstraint、sbdspringconstraint、wireangularconstraint、wireangularspringconstraint、wireglueconstraint、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wirecapture、wiredeform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线变形器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wire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基于节点的约束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wire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动力学属性详解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wire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内部力与外部力的应用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：文字柔体下落、风吹大树且树杈被</a:t>
            </a:r>
            <a:r>
              <a:rPr lang="zh-CN" altLang="en-US" sz="1200" kern="120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吹</a:t>
            </a:r>
            <a:r>
              <a:rPr lang="zh-CN" altLang="en-US" sz="1200" kern="120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断、自动解除基于节点的约束</a:t>
            </a:r>
            <a:r>
              <a:rPr lang="en-US" altLang="zh-CN" sz="1200" kern="120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2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copy stamp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常用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属性总结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Cd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up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pscale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scale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trans...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sort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 transform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 points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  stamp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for-each points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color...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路径表示法：  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绝对路径、相对路径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添加自定义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参数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方法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：扇子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不连续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的跳动音符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7</a:t>
            </a:r>
            <a:r>
              <a:rPr sz="2600" b="0" i="0">
                <a:latin typeface="Calibri" panose="020F0502020204030204"/>
              </a:rPr>
              <a:t>（Cloth&amp;Solid柔体与实体）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9421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节点：clothobject、clothsolver、sbdpinconstraint、clothstitchconstraint、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edgefracture、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clothcapture、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clothdeform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solidobject、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solidsolver、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tetrahedralize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cloth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变形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器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cloth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约束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cloth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碎裂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及碎裂属性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cloth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力属性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solid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参数与属性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修复模型穿插错误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FEM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基本解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算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流程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实例：布块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散落、章鱼柔体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9625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Solid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Conform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Solid Embed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Solid Fracture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FEM Target Constraint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FEM Fuse Constraint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FEM Attach Constraint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FEM Slide Constraint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FEM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Region Constraint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FEM Hybrid Object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solid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解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算流程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solid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能量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属性及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应用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solid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solid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低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精度驱动高精度解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算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实例：刀切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章鱼、解算褶皱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day4</a:t>
            </a:r>
            <a:r>
              <a:rPr lang="en-US" sz="2600" b="0" i="0">
                <a:latin typeface="Calibri" panose="020F0502020204030204"/>
              </a:rPr>
              <a:t>9</a:t>
            </a:r>
            <a:r>
              <a:rPr sz="2600" b="0" i="0">
                <a:latin typeface="Calibri" panose="020F0502020204030204"/>
              </a:rPr>
              <a:t>（Vellum动力学）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9830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下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Attach to Geometry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Configure Balloon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Configure Cloth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Configure Grain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         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Configure Hair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Configure Softbody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Constraints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Drage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Glue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                    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I/O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Pack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Unpack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struct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Weld Points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Stitch Points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                    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Weld Points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Solver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Rest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Blend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Configure Grain Piece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、vellum xform pieces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sop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下的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设置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Vellum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静态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约束控制（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pin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stitch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weld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attach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glue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shape match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基于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动力学的布料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、线、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柔体（结构体、四面体、压力体、形态匹配与驱动）、沙子粒子等解算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流程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50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0035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Constraint Property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Constraints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Object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Rest Blend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 Solver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 vellum ref</a:t>
            </a:r>
            <a:r>
              <a:rPr lang="en-US" altLang="zh-CN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erence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frame、 vellum attach constraint、detangle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…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手动创建约束线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brush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的塑性变形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稳定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运动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dop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下的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设置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Vellum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动态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约束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控制</a:t>
            </a:r>
            <a:endParaRPr lang="zh-CN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使用detangle解决穿插（线穿插、面穿插）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混合解算、缠绕解算、自定义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Vellum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运动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、人物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衣服解算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51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0240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solver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重要参数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详解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重要属性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柔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体碰撞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粘贴、植物缠绕的链索桥断裂、鲨鱼撕裂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52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0445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蠕虫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蠕动、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细胞分裂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53</a:t>
            </a:r>
            <a:r>
              <a:rPr sz="2600" b="0" i="0">
                <a:latin typeface="Calibri" panose="020F0502020204030204"/>
              </a:rPr>
              <a:t>（普通刚体）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10649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10080625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创建碎块节点：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oronoi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racture、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oronoi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racture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oints、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xploded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iew、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Cluster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Interior Detail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           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Paint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Material Fracture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Boolean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、boolean fracture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自定义碎块（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voronoi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boolean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结合）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刚体创建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O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bject、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oint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bject、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ractured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bject、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Packed Object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刚体运动控制节点：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applydata、rbdstate、activevalue、Physical Parameters、group、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delete、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position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motion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（运动数据局部变量）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54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0854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：voronoi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fracture configure object、voronoi fracture 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solver、emptydata、modifydata</a:t>
            </a:r>
            <a:r>
              <a:rPr lang="zh-CN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motion...</a:t>
            </a:r>
            <a:endParaRPr lang="en-US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刚体解算器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：rigidbodysolver（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Solver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Bullet Solver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普通刚体的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自定义速度（</a:t>
            </a:r>
            <a:r>
              <a:rPr 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路径运动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DOP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Geometry Spreadsheet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数据构成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刚体运动数据、自定义动力学数据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函数：dopfield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()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dopoption()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、dophassubdata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()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自动碎裂技术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：求线速度与角速度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刚体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自动冻结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构造刚体碰撞次数数据、达到碰撞次数后刚体自动破碎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day5</a:t>
            </a:r>
            <a:r>
              <a:rPr lang="en-US" sz="2600" b="0" i="0">
                <a:latin typeface="Calibri" panose="020F0502020204030204"/>
              </a:rPr>
              <a:t>5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41986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节点：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uv flatten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switchvalue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、switchsolver、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blend value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blend solver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、Copy Data Solver、OBJ Position、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             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dopimportrecords</a:t>
            </a:r>
            <a:r>
              <a:rPr lang="zh-CN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SOP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Geometry、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force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菜单节点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OBJ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级路径动画设置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zh-CN" altLang="en-US" sz="1200" noProof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路径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动画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与解算结合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DOP</a:t>
            </a:r>
            <a:r>
              <a:rPr lang="zh-CN" altLang="en-US" sz="120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通用</a:t>
            </a:r>
            <a:r>
              <a:rPr lang="zh-CN" altLang="en-US" sz="120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力场</a:t>
            </a:r>
            <a:r>
              <a:rPr lang="en-US" altLang="zh-CN" sz="120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force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菜单</a:t>
            </a:r>
            <a:r>
              <a:rPr lang="zh-CN" altLang="en-US" sz="1200" noProof="1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力场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的遮罩与噪波、数据分享、场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采样、自定义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力场（风扇场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函数：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dophasfield()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dopnumrecords()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Impacts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数据及使用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	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实例：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自定义动画和解算动画融合、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切换刚体形态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day5</a:t>
            </a:r>
            <a:r>
              <a:rPr lang="en-US" sz="2600" b="0" i="0">
                <a:latin typeface="Calibri" panose="020F0502020204030204"/>
              </a:rPr>
              <a:t>6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1264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lvl="0" indent="-171450" algn="l" eaLnBrk="1" hangingPunct="1"/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节点：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Collide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Relationship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dopimport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、Debris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Source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transform piece...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lvl="0" indent="-171450" algn="l" eaLnBrk="1" hangingPunct="1"/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函数：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pointtransform()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碰撞关系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lvl="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碰撞点与裂缝发射器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刚体运动驱动、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粒子驱动</a:t>
            </a:r>
            <a:r>
              <a:rPr lang="en-US" altLang="en-US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小碎块的快速处理方法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实例：子弹快速击穿一排墙体、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创建小碎块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函数：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clamp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sin...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三角函数详解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常用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变量详解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attribute transfer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resample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carve...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实例：翻版动画、多米诺骨牌、鱼群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day5</a:t>
            </a:r>
            <a:r>
              <a:rPr lang="en-US" sz="2600" b="0" i="0">
                <a:latin typeface="Calibri" panose="020F0502020204030204"/>
              </a:rPr>
              <a:t>7</a:t>
            </a:r>
            <a:r>
              <a:rPr sz="2600" b="0" i="0">
                <a:latin typeface="Calibri" panose="020F0502020204030204"/>
              </a:rPr>
              <a:t>（pack刚体）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11469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acked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bject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Configure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Convex Decomposite...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pack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刚体参数、常用属性、变形与变换动画继承</a:t>
            </a:r>
            <a:endParaRPr lang="zh-CN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基于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vop&amp;vex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的刚体运动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控制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（墙体自动倒塌、沿曲线运动）</a:t>
            </a:r>
            <a:endParaRPr lang="zh-CN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pack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刚体属性总结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：角色变形碎裂、龙卷风摧毁楼房与地面陷落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day5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1673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节点：rbdpinconstraint、rbdhingeconstraint、rbdspringconstraint、rbdangularconstraint、rbdangularspringconstraint、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rbdsliderconstraint、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rbdconetwistconstraint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Connect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Adjacent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Pieces、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Constraint Properties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Glue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Cluster</a:t>
            </a:r>
            <a:endParaRPr lang="en-US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Hard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Constraint Relationship、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Bullet Soft Constraint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Relationship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Spring 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Constraint Relationship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endParaRPr lang="en-US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Glue 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Constraint </a:t>
            </a:r>
            <a:r>
              <a:rPr lang="en-US" altLang="en-US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Relationship、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Cone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Twist Constraint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Relationship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、Constraint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Network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约束网构造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详解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网参数与属性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约束网动态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编辑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：吊链、物理碰撞能量守恒实验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day5</a:t>
            </a:r>
            <a:r>
              <a:rPr lang="en-US" sz="2600" b="0" i="0">
                <a:latin typeface="Calibri" panose="020F0502020204030204"/>
              </a:rPr>
              <a:t>9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1878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Glue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约束自动切换成其它约束（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next_constraint_name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next_constraint_type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任意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自动切换成其它约束</a:t>
            </a:r>
            <a:endParaRPr lang="en-US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刚体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滚动脱落、巨龙勒碎建筑物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带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钢筋的刚体碰撞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变形、刀切黄瓜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60</a:t>
            </a:r>
            <a:r>
              <a:rPr sz="2600" b="0" i="0">
                <a:latin typeface="Calibri" panose="020F0502020204030204"/>
              </a:rPr>
              <a:t>（sop刚体）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12083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bullet solver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configure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RBD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constraints from rules、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constraint properties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convert constraints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RBD constraints from lines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constraints from curves...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sop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下刚体解算流程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向导变形破碎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61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2288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connected faces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RBD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disconnected faces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Pack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 Unpack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RBD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deform pieces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获取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与设置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pack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对象的变换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实例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玻璃破碎、地面陷落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裂缝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破碎流程：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两次解算法、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约束法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62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2493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实例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墙体二次破碎、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复联四灰飞烟灭效果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63</a:t>
            </a:r>
            <a:r>
              <a:rPr sz="2600" b="0" i="0">
                <a:latin typeface="Calibri" panose="020F0502020204030204"/>
              </a:rPr>
              <a:t>（Flip流体）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12697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节点：FLIP fluid object、FLIP Solver（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Particle Motion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Flip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Source、Volume Source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生命设置、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粒子插值、液滴、旋度、贴图坐标等用法详解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64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2902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节点：FLIP Solver（Volume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Motion</a:t>
            </a:r>
            <a:r>
              <a:rPr lang="en-US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en-US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碰撞、密度、散度、粘性、碰撞反馈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Motion</a:t>
            </a: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narrow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band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flip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内部剖析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day6</a:t>
            </a:r>
            <a:r>
              <a:rPr lang="en-US" sz="2600" b="0" i="0">
                <a:latin typeface="Calibri" panose="020F0502020204030204"/>
              </a:rPr>
              <a:t>5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3107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POP 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Attribute from Volume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Fluid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Compress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source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Gas Temperature Update...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各种场详解（自定义白水发射器）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基于物理方式</a:t>
            </a:r>
            <a:r>
              <a:rPr lang="zh-CN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融化与凝固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液体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分层、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融化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、猪头物理融化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day6</a:t>
            </a:r>
            <a:r>
              <a:rPr lang="en-US" sz="2600" b="0" i="0">
                <a:latin typeface="Calibri" panose="020F0502020204030204"/>
              </a:rPr>
              <a:t>6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3312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节点：gas calculate、gas match field、gas particle to field、gas field to particle、gas blur、gas extrapolate、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Basic liquid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uniform volume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ocean 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sop merge field...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自定义速度场（三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种方法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水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渲染、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根据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vorticity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添加置换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细节、双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rest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应用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实例：有色液体混合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、卷浪解算、水树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（水沿着树杈生长）、奶</a:t>
            </a:r>
            <a:r>
              <a:rPr lang="zh-CN" altLang="en-US" sz="1200" kern="120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冠</a:t>
            </a:r>
            <a:r>
              <a:rPr lang="zh-CN" altLang="en-US" sz="1200" kern="120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拉丝、飞机滑过水面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group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系列节点详解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详解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remesh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edit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point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transform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实例：触须动画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day6</a:t>
            </a:r>
            <a:r>
              <a:rPr lang="en-US" sz="2600" b="0" i="0">
                <a:latin typeface="Calibri" panose="020F0502020204030204"/>
              </a:rPr>
              <a:t>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3517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节点：Volume Rasterize Particles、Whitewater Source、Whitewater Object、Whitewater Solver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白水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解算流程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白水渲染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使用工具架创建白水工作流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day6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3721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Fluid Force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与刚体碰撞交互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（三种方法：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fluid force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feedback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法、自定义法）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水中行走（基于工具架）、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洪水</a:t>
            </a:r>
            <a:r>
              <a:rPr lang="zh-CN" altLang="en-US" sz="1200" kern="120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冲毁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大桥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day6</a:t>
            </a:r>
            <a:r>
              <a:rPr lang="en-US" sz="2600" b="0" i="0">
                <a:latin typeface="Calibri" panose="020F0502020204030204"/>
              </a:rPr>
              <a:t>9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3926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 Ocean Evaluate、Ocean Spectrum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Ocean Foam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Ocean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urface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cean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olume...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海洋材质、海洋泡沫（材质法与粒子法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流体框与轮船同步运动的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：海洋渲染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70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4131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cean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source、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Particle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Fluid Surface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详解、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Particle Fluid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Mask...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解算表面与海洋表面融合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flip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ocean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海洋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变形的权重融合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海洋工作流程详解</a:t>
            </a:r>
            <a:endParaRPr lang="zh-CN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工具架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海洋工具详解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轮船在海面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航行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71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4336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与刚体交互时保持体积稳定的设置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向导海洋层、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船在海面定位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流体目标变形（两种方法：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force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法与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surfacepressure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法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任意形体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水面解算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打湿效果（基于模型、基于贴图）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涟漪解算器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海面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形成水怪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72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4336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sop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下的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 Boundary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 Collide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 Container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 Solver...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sop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下的预置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Flip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Lava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Beach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Wave Tank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Ocean Layer...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karma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渲染海洋及衰减材质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73</a:t>
            </a:r>
            <a:r>
              <a:rPr sz="2600" b="0" i="0">
                <a:latin typeface="Calibri" panose="020F0502020204030204"/>
              </a:rPr>
              <a:t>（smoke&amp;pyro）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14541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节点：pyro source、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Attribute Noise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Rasterize Attributes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、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smoke object、smoke solver、Gas Dissipate、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Visualization、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volume 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resize fluid dynamic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calculate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linear combination...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动力学关系（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source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pump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collision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sink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）两种方法</a:t>
            </a:r>
            <a:endParaRPr lang="zh-CN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smoke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系统讲解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烟雾消散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流体框自动匹配</a:t>
            </a:r>
            <a:endParaRPr lang="zh-CN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Cd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场的使用：彩色烟雾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实例：刚体破碎烟雾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74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4745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pyro solver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、Gas Curve Force、Gas Advect、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Advect Field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Advect Field CL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Wind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Damp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axis force...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理论：燃烧原理、燃烧过程详解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pyro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系统讲解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vel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驱动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模型与场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实例：火龙卷、燃烧的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传播、火星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day7</a:t>
            </a:r>
            <a:r>
              <a:rPr lang="en-US" sz="2600" b="0" i="0">
                <a:latin typeface="Calibri" panose="020F0502020204030204"/>
              </a:rPr>
              <a:t>5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4950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Gas Resize Fluid Dynamic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（详解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Cluster Points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流体框自动匹配详解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pyro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材质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cluster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多流体框解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算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（静态框、动态框）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terrain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地形初步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：树林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着火、导弹拖尾（又弯又长的烟雾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day7</a:t>
            </a:r>
            <a:r>
              <a:rPr lang="en-US" sz="2600" b="0" i="0">
                <a:latin typeface="Calibri" panose="020F0502020204030204"/>
              </a:rPr>
              <a:t>6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5155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smoke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sparse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solver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sparse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solver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稀疏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流体详解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照明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角色燃烧、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导弹拖尾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6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vellum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初步</a:t>
            </a:r>
            <a:endParaRPr lang="zh-CN" altLang="en-US" sz="120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metaball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magnet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bulge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subdivide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mountain...</a:t>
            </a:r>
            <a:endParaRPr lang="en-US" altLang="zh-CN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primuv()</a:t>
            </a:r>
            <a:endParaRPr lang="en-US" altLang="zh-CN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求余</a:t>
            </a:r>
            <a:endParaRPr lang="en-US" altLang="zh-CN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实例：路径动画、履带动画</a:t>
            </a: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day7</a:t>
            </a:r>
            <a:r>
              <a:rPr lang="en-US" sz="2600" b="0" i="0">
                <a:latin typeface="Calibri" panose="020F0502020204030204"/>
              </a:rPr>
              <a:t>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5360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：pyro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sourcespread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burst source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：连续爆炸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day7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5565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Trail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Trail Path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Trail Source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Bake Volume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scatter from burst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advanced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shader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预制的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6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个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节点详解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基于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pyro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advanced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shader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的烟火分层渲染与合成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：带拖尾的大爆炸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79</a:t>
            </a:r>
            <a:r>
              <a:rPr lang="en-US" sz="2600" b="0" i="0" dirty="0" smtClean="0">
                <a:latin typeface="Calibri" panose="020F0502020204030204"/>
              </a:rPr>
              <a:t> </a:t>
            </a:r>
            <a:r>
              <a:rPr sz="2600" b="0" i="0" dirty="0" smtClean="0">
                <a:latin typeface="Calibri" panose="020F0502020204030204"/>
              </a:rPr>
              <a:t>VEX </a:t>
            </a:r>
            <a:r>
              <a:rPr sz="2600" b="0" i="0" dirty="0" err="1" smtClean="0">
                <a:latin typeface="Calibri" panose="020F0502020204030204"/>
              </a:rPr>
              <a:t>编程</a:t>
            </a:r>
            <a:r>
              <a:rPr lang="en-US" altLang="zh-CN" sz="1600" b="0" i="0" dirty="0" smtClean="0">
                <a:latin typeface="Calibri" panose="020F0502020204030204"/>
              </a:rPr>
              <a:t>(</a:t>
            </a:r>
            <a:r>
              <a:rPr sz="1600" b="0" i="0" dirty="0" err="1" smtClean="0">
                <a:latin typeface="Calibri" panose="020F0502020204030204"/>
              </a:rPr>
              <a:t>进阶篇</a:t>
            </a:r>
            <a:r>
              <a:rPr lang="en-US" sz="1600" b="0" i="0" dirty="0" smtClean="0">
                <a:latin typeface="Calibri" panose="020F0502020204030204"/>
              </a:rPr>
              <a:t>)</a:t>
            </a:r>
            <a:endParaRPr sz="1600" b="0" i="0" dirty="0">
              <a:latin typeface="Calibri" panose="020F0502020204030204"/>
            </a:endParaRPr>
          </a:p>
        </p:txBody>
      </p:sp>
      <p:sp>
        <p:nvSpPr>
          <p:cNvPr id="16998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vex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创建几何体：直线、螺旋线、螺旋虚线、相邻点连线、模型转线框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...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几何体函数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实例：使用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vex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创建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树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80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7203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函数：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maketransform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()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set()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物体变换与空间变换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使用二次叉乘法构造标准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正交基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使用标准正交基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构造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自定义变换矩阵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局部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空间转世界空间、世界空间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转局部空间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实例：路径变形、粒子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径向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环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81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7408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vex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：修复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球体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穿插、拉普拉斯光滑、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穿插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膨胀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变形、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delta mush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dirty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82 </a:t>
            </a:r>
            <a:r>
              <a:rPr sz="2600" b="0" i="0" dirty="0" err="1" smtClean="0">
                <a:latin typeface="Calibri" panose="020F0502020204030204"/>
              </a:rPr>
              <a:t>Crowd群集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8432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Mocap Biped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 ROP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Prep 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 Terrain  Adaptation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Clip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 Edit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Layer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Crowd 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Source SOP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Crowd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Object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Crowd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State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Crowd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Transition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 agent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素材输出、导入工作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山脉上行走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固定步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迹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动画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层的使用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群集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解算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工作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流程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83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8637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/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rowd Trigger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Crowd Trigger Logic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POP Steer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* 系列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Agent Look At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Crowd Solver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群集行为控制：互相躲避、障碍物躲避、汇聚、对齐、保持间隔、徘徊、路径运动、靠近、转向约束、基于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vop&amp;vex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的自定义行为控制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…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群集解算器、注视、步迹锁定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触发器详解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84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8841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  节点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Agent Clip Transition Graph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Collision Layer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Configure Joints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gent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onstraint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etwork、</a:t>
            </a:r>
            <a:endParaRPr lang="zh-CN" altLang="en-US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Test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Simulation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Ragdoll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群集碰撞解算流程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实例：观众群集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85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9046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</a:t>
            </a:r>
            <a:r>
              <a:rPr lang="en-US" altLang="en-US" sz="1200" dirty="0" err="1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节点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：Agent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Transform Group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Relationship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Agent 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Vellum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Unpack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局部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ragdoll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解算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群集二级特效：毛发、衣服、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烟尘、受爆炸冲击影响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群集材质方法：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Material Style Sheets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实例：队形变阵、两军冲锋对打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3900" y="1781175"/>
            <a:ext cx="10515600" cy="1325563"/>
          </a:xfrm>
        </p:spPr>
        <p:txBody>
          <a:bodyPr/>
          <a:p>
            <a:pPr algn="ctr"/>
            <a:r>
              <a:rPr lang="zh-CN" altLang="en-US"/>
              <a:t>第三阶段（</a:t>
            </a:r>
            <a:r>
              <a:rPr lang="zh-CN" altLang="en-US">
                <a:sym typeface="+mn-ea"/>
              </a:rPr>
              <a:t>录播课程</a:t>
            </a:r>
            <a:r>
              <a:rPr lang="zh-CN" altLang="en-US"/>
              <a:t>）</a:t>
            </a:r>
            <a:endParaRPr lang="zh-CN" altLang="en-US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trail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unpack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ray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polyextrude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facet...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封装自定义工具</a:t>
            </a:r>
            <a:endParaRPr kumimoji="0" 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拖尾、四轮汽车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86</a:t>
            </a:r>
            <a:r>
              <a:rPr sz="2600" b="0" i="0">
                <a:latin typeface="Calibri" panose="020F0502020204030204"/>
              </a:rPr>
              <a:t>（CHOP）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15769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create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菜单、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Timing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菜单、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combine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菜单、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solve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菜单、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arrange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菜单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函数：chop、chopf、chopi、chopt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icmin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()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icmax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()</a:t>
            </a:r>
            <a:endParaRPr lang="zh-CN" altLang="en-US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chop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模块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局部变量（与</a:t>
            </a:r>
            <a:r>
              <a:rPr lang="en-US" altLang="zh-CN" sz="1200" kern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wrangle&amp;vop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变量）：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$I、$C、$NC、$V、$L、$S、$E、$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SR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…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chop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channel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与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common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栏的通用设置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wrangle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或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vop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自定义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动画曲线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微积分的几何意义与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应用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chop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数据导入与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导出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（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maya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nuke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）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自动推算行走路程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87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5974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shape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菜单、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foreach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copy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在播放栏导入声音文件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手动调整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chop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曲线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鸟群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光滑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碰撞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抖动变形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、轮船与海洋漂浮物定位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毛发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甩动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、音乐控制运动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88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161795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hold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、count、trigger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mouse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keyboard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trace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sop...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触发器应用详解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实例：属性保持、记录穿越次数、高可控的属性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衰减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并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封装</a:t>
            </a:r>
            <a:r>
              <a:rPr lang="en-US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HDA</a:t>
            </a:r>
            <a:r>
              <a:rPr lang="zh-CN" altLang="zh-CN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打砖块游戏、飞机</a:t>
            </a:r>
            <a:r>
              <a:rPr lang="zh-CN" altLang="zh-CN" sz="1200" kern="120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大战</a:t>
            </a:r>
            <a:r>
              <a:rPr lang="zh-CN" altLang="zh-CN" sz="1200" kern="120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游戏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89 </a:t>
            </a:r>
            <a:r>
              <a:rPr sz="2600" b="0" i="0" dirty="0" err="1" smtClean="0">
                <a:latin typeface="Calibri" panose="020F0502020204030204"/>
              </a:rPr>
              <a:t>角色</a:t>
            </a:r>
            <a:r>
              <a:rPr lang="en-US" sz="1600" dirty="0" smtClean="0">
                <a:latin typeface="Calibri" panose="020F0502020204030204"/>
              </a:rPr>
              <a:t>(</a:t>
            </a:r>
            <a:r>
              <a:rPr lang="en-US" sz="1600" dirty="0" err="1" smtClean="0">
                <a:latin typeface="Calibri" panose="020F0502020204030204"/>
              </a:rPr>
              <a:t>obj</a:t>
            </a:r>
            <a:r>
              <a:rPr lang="zh-CN" altLang="en-US" sz="1600" dirty="0" smtClean="0">
                <a:latin typeface="Calibri" panose="020F0502020204030204"/>
              </a:rPr>
              <a:t>下的骨骼绑定</a:t>
            </a:r>
            <a:r>
              <a:rPr lang="en-US" altLang="zh-CN" sz="1600" dirty="0" smtClean="0">
                <a:latin typeface="Calibri" panose="020F0502020204030204"/>
                <a:sym typeface="+mn-ea"/>
              </a:rPr>
              <a:t>)</a:t>
            </a:r>
            <a:endParaRPr sz="1600" b="0" i="0" dirty="0">
              <a:latin typeface="Calibri" panose="020F0502020204030204"/>
            </a:endParaRPr>
          </a:p>
        </p:txBody>
      </p:sp>
      <p:sp>
        <p:nvSpPr>
          <p:cNvPr id="16384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节点：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Bones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Bones from curve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、Capture Geometry、Edit capture regions、Edit capture weight、Paint Capture Layer、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   mirror capture weights、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InverseKin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（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chop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视图操作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：骨骼创建、骨骼编辑、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FK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IK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、蒙皮与权重调整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IK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：No Kinematics、Inverse Kinematics、IK With Twist Affector、Forward Kinematics、IK With Constraints、FK With Constrints、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           Follow Curve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完整角色设定工作流程（骨骼设定、蒙皮、调整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权重）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AutoRig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两足与四足骨骼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流程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实例：程序化控制多足角色运动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90 </a:t>
            </a:r>
            <a:r>
              <a:rPr lang="en-US" altLang="zh-CN" sz="2600" dirty="0" err="1" smtClean="0">
                <a:latin typeface="Calibri" panose="020F0502020204030204"/>
              </a:rPr>
              <a:t>KineFX</a:t>
            </a:r>
            <a:r>
              <a:rPr lang="en-US" altLang="zh-CN" sz="1600" dirty="0" smtClean="0">
                <a:latin typeface="Calibri" panose="020F0502020204030204"/>
              </a:rPr>
              <a:t>(sop</a:t>
            </a:r>
            <a:r>
              <a:rPr lang="zh-CN" altLang="en-US" sz="1600" dirty="0" smtClean="0">
                <a:latin typeface="Calibri" panose="020F0502020204030204"/>
              </a:rPr>
              <a:t>下</a:t>
            </a:r>
            <a:r>
              <a:rPr lang="zh-CN" altLang="en-US" sz="1600" dirty="0">
                <a:latin typeface="Calibri" panose="020F0502020204030204"/>
              </a:rPr>
              <a:t>的</a:t>
            </a:r>
            <a:r>
              <a:rPr lang="zh-CN" altLang="en-US" sz="1600" dirty="0" smtClean="0">
                <a:latin typeface="Calibri" panose="020F0502020204030204"/>
              </a:rPr>
              <a:t>骨骼动画系统</a:t>
            </a:r>
            <a:r>
              <a:rPr lang="en-US" altLang="zh-CN" sz="1600" dirty="0" smtClean="0">
                <a:latin typeface="Calibri" panose="020F0502020204030204"/>
              </a:rPr>
              <a:t>)</a:t>
            </a:r>
            <a:endParaRPr sz="1600" b="0" i="0" dirty="0">
              <a:latin typeface="Calibri" panose="020F0502020204030204"/>
            </a:endParaRPr>
          </a:p>
        </p:txBody>
      </p:sp>
      <p:sp>
        <p:nvSpPr>
          <p:cNvPr id="16384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节点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：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muscle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skeleton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rigpose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ikchains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fullbodyik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、动画的导入导出节点、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bonedeform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skeletonblend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bonecapturelines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       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tetembed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bone capture 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biharmonic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capture layer paint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rig match pose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map points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肌肉系统：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muscle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displace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paint muscle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mask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mirror muscle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mask…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KineFX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动画系统：创建骨骼、编辑骨骼动画、骨骼动画融合、不同骨骼的动画传递、折叠线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91 </a:t>
            </a:r>
            <a:r>
              <a:rPr sz="2600" b="0" i="0" dirty="0" smtClean="0">
                <a:latin typeface="Calibri" panose="020F0502020204030204"/>
              </a:rPr>
              <a:t>Fur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6589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Hair Utils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栏详解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Guide Process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栏详解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Guide Brushes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栏详解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毛发控制、材质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渲染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、使用自定义曲线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实例：人物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头发、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自定义毛发（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辫子）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92 </a:t>
            </a:r>
            <a:r>
              <a:rPr sz="2600" b="0" i="0" dirty="0" smtClean="0">
                <a:latin typeface="Calibri" panose="020F0502020204030204"/>
              </a:rPr>
              <a:t>Nuke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6793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nuke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基本操作与合成、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3D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场景（模型、灯光、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cam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、渲染等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重配光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深度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合成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景深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深度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调色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深度雾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效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RGB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调色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任意颜色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调色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运动模糊层与合成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烟雾流体运动模糊与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合成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lang="en-US" sz="2600" b="0" i="0" dirty="0" smtClean="0">
                <a:latin typeface="Calibri" panose="020F0502020204030204"/>
              </a:rPr>
              <a:t>d</a:t>
            </a:r>
            <a:r>
              <a:rPr sz="2600" b="0" i="0" dirty="0" smtClean="0">
                <a:latin typeface="Calibri" panose="020F0502020204030204"/>
              </a:rPr>
              <a:t>ay</a:t>
            </a:r>
            <a:r>
              <a:rPr lang="en-US" sz="2600" b="0" i="0" dirty="0" smtClean="0">
                <a:latin typeface="Calibri" panose="020F0502020204030204"/>
              </a:rPr>
              <a:t>93 </a:t>
            </a:r>
            <a:r>
              <a:rPr sz="2600" b="0" i="0" dirty="0" err="1" smtClean="0">
                <a:latin typeface="Calibri" panose="020F0502020204030204"/>
              </a:rPr>
              <a:t>python编程</a:t>
            </a:r>
            <a:endParaRPr sz="2600" b="0" i="0" dirty="0">
              <a:latin typeface="Calibri" panose="020F0502020204030204"/>
            </a:endParaRPr>
          </a:p>
        </p:txBody>
      </p:sp>
      <p:sp>
        <p:nvSpPr>
          <p:cNvPr id="176131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python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基本语法：变量、条件判断、循环、自定义函数、列表、元组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、集合、字典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math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库、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hou.hmath</a:t>
            </a:r>
            <a:r>
              <a:rPr lang="zh-CN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库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python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绑定节点以及对节点的处理方法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python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绑定参数以及对参数的处理方法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...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创建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自定义工具（工具架、快捷键）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94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78179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python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对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Geometry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的处理方法（属性与组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）</a:t>
            </a:r>
            <a:endParaRPr lang="en-US" altLang="zh-CN" sz="1200" kern="12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DOP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对象的处理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将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代码封装成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HDA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按钮：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•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：</a:t>
            </a: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代码加密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方法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、</a:t>
            </a:r>
            <a:r>
              <a:rPr lang="zh-CN" altLang="en-US" sz="1200" kern="12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一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宋体" panose="02010600030101010101" pitchFamily="2" charset="-122"/>
              </a:rPr>
              <a:t>键式爆炸、一键式批量指定材质球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开发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聚光灯照射刚体驱动坍塌解算器：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spot solver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标题 1"/>
          <p:cNvSpPr>
            <a:spLocks noGrp="1"/>
          </p:cNvSpPr>
          <p:nvPr>
            <p:ph type="ctrTitle"/>
          </p:nvPr>
        </p:nvSpPr>
        <p:spPr>
          <a:xfrm>
            <a:off x="3314700" y="257175"/>
            <a:ext cx="5738813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 dirty="0" smtClean="0">
                <a:latin typeface="Calibri" panose="020F0502020204030204"/>
              </a:rPr>
              <a:t>day</a:t>
            </a:r>
            <a:r>
              <a:rPr lang="en-US" sz="2600" b="0" i="0" dirty="0" smtClean="0">
                <a:latin typeface="Calibri" panose="020F0502020204030204"/>
              </a:rPr>
              <a:t>95</a:t>
            </a:r>
            <a:endParaRPr lang="en-US" sz="2600" b="0" i="0" dirty="0">
              <a:latin typeface="Calibri" panose="020F0502020204030204"/>
            </a:endParaRPr>
          </a:p>
        </p:txBody>
      </p:sp>
      <p:sp>
        <p:nvSpPr>
          <p:cNvPr id="180227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anchor="t"/>
          <a:lstStyle/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en-US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读写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文件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使用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设置参数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  使用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设置自定义菜单命令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实例：开发刚体碰撞粘贴解算器：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stick solver 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控制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操作系统：渲染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关机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脚本、批量重命名文件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marL="171450" indent="-171450" algn="l" eaLnBrk="1" hangingPunct="1">
              <a:buClrTx/>
              <a:buSzTx/>
            </a:pP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•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	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实例： </a:t>
            </a:r>
            <a:r>
              <a:rPr lang="zh-CN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使用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python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写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Houdini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与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Maya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的关键帧动画接口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mRhN2YwZmYyZTllMWU5N2JiOTQ5Y2NjODE3YWViYTEifQ=="/>
  <p:tag name="KSO_WPP_MARK_KEY" val="b3690385-8445-42b1-8985-212436402e24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19749</Words>
  <Application>WPS 演示</Application>
  <PresentationFormat>宽屏</PresentationFormat>
  <Paragraphs>934</Paragraphs>
  <Slides>109</Slides>
  <Notes>101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109</vt:i4>
      </vt:variant>
    </vt:vector>
  </HeadingPairs>
  <TitlesOfParts>
    <vt:vector size="120" baseType="lpstr">
      <vt:lpstr>Arial</vt:lpstr>
      <vt:lpstr>宋体</vt:lpstr>
      <vt:lpstr>Wingdings</vt:lpstr>
      <vt:lpstr>Calibri</vt:lpstr>
      <vt:lpstr>Calibri Light</vt:lpstr>
      <vt:lpstr>微软雅黑</vt:lpstr>
      <vt:lpstr>Calibri</vt:lpstr>
      <vt:lpstr>Arial Unicode MS</vt:lpstr>
      <vt:lpstr>Office 主题</vt:lpstr>
      <vt:lpstr>2_Office 主题</vt:lpstr>
      <vt:lpstr>1_Office 主题</vt:lpstr>
      <vt:lpstr>《视域传奇Houdini课程大纲》2023.9</vt:lpstr>
      <vt:lpstr>第一阶段（录播课程）</vt:lpstr>
      <vt:lpstr>day1</vt:lpstr>
      <vt:lpstr>day2</vt:lpstr>
      <vt:lpstr>day3</vt:lpstr>
      <vt:lpstr>day4</vt:lpstr>
      <vt:lpstr>day5</vt:lpstr>
      <vt:lpstr>day6</vt:lpstr>
      <vt:lpstr>day7</vt:lpstr>
      <vt:lpstr>day8</vt:lpstr>
      <vt:lpstr>day9</vt:lpstr>
      <vt:lpstr>day10</vt:lpstr>
      <vt:lpstr>day11</vt:lpstr>
      <vt:lpstr>day12</vt:lpstr>
      <vt:lpstr>day13</vt:lpstr>
      <vt:lpstr>day14</vt:lpstr>
      <vt:lpstr>day15</vt:lpstr>
      <vt:lpstr>day16</vt:lpstr>
      <vt:lpstr>day17</vt:lpstr>
      <vt:lpstr>day18</vt:lpstr>
      <vt:lpstr>day19</vt:lpstr>
      <vt:lpstr>day20</vt:lpstr>
      <vt:lpstr>第二阶段（面授课程）</vt:lpstr>
      <vt:lpstr>day21（VOP&amp;VEX）同时讲解与vop对应的vex函数</vt:lpstr>
      <vt:lpstr>day22</vt:lpstr>
      <vt:lpstr>day23</vt:lpstr>
      <vt:lpstr>day24</vt:lpstr>
      <vt:lpstr>day25</vt:lpstr>
      <vt:lpstr>day26</vt:lpstr>
      <vt:lpstr>day27</vt:lpstr>
      <vt:lpstr>day28</vt:lpstr>
      <vt:lpstr>day29</vt:lpstr>
      <vt:lpstr>day30</vt:lpstr>
      <vt:lpstr>day31（材质VOP）</vt:lpstr>
      <vt:lpstr>day32</vt:lpstr>
      <vt:lpstr>day33</vt:lpstr>
      <vt:lpstr>day34</vt:lpstr>
      <vt:lpstr>day35（VEX 语法总结）</vt:lpstr>
      <vt:lpstr>day36 （POP）开讲dop动力学模块</vt:lpstr>
      <vt:lpstr>day37</vt:lpstr>
      <vt:lpstr>day38</vt:lpstr>
      <vt:lpstr>day39</vt:lpstr>
      <vt:lpstr>day40</vt:lpstr>
      <vt:lpstr>day41</vt:lpstr>
      <vt:lpstr>day42（PBD）</vt:lpstr>
      <vt:lpstr>day43</vt:lpstr>
      <vt:lpstr>day44（TOP）</vt:lpstr>
      <vt:lpstr>day45（wire线动力学）</vt:lpstr>
      <vt:lpstr>day46</vt:lpstr>
      <vt:lpstr>day47（Cloth&amp;Solid柔体与实体）</vt:lpstr>
      <vt:lpstr>day48</vt:lpstr>
      <vt:lpstr>day49（Vellum动力学）</vt:lpstr>
      <vt:lpstr>day50</vt:lpstr>
      <vt:lpstr>day51</vt:lpstr>
      <vt:lpstr>day52</vt:lpstr>
      <vt:lpstr>day53（普通刚体）</vt:lpstr>
      <vt:lpstr>day54</vt:lpstr>
      <vt:lpstr>day55</vt:lpstr>
      <vt:lpstr>day56</vt:lpstr>
      <vt:lpstr>day57（pack刚体）</vt:lpstr>
      <vt:lpstr>day58</vt:lpstr>
      <vt:lpstr>day59</vt:lpstr>
      <vt:lpstr>day60（sop刚体）</vt:lpstr>
      <vt:lpstr>day61</vt:lpstr>
      <vt:lpstr>day62</vt:lpstr>
      <vt:lpstr>day63（Flip流体）</vt:lpstr>
      <vt:lpstr>day64</vt:lpstr>
      <vt:lpstr>day65</vt:lpstr>
      <vt:lpstr>day66</vt:lpstr>
      <vt:lpstr>day67</vt:lpstr>
      <vt:lpstr>day68</vt:lpstr>
      <vt:lpstr>day69</vt:lpstr>
      <vt:lpstr>day70</vt:lpstr>
      <vt:lpstr>day71</vt:lpstr>
      <vt:lpstr>day72</vt:lpstr>
      <vt:lpstr>day73（smoke&amp;pyro）</vt:lpstr>
      <vt:lpstr>day74</vt:lpstr>
      <vt:lpstr>day75</vt:lpstr>
      <vt:lpstr>day76</vt:lpstr>
      <vt:lpstr>day77</vt:lpstr>
      <vt:lpstr>day78</vt:lpstr>
      <vt:lpstr>day79 VEX 编程(进阶篇)</vt:lpstr>
      <vt:lpstr>day80</vt:lpstr>
      <vt:lpstr>day81</vt:lpstr>
      <vt:lpstr>day82 Crowd群集</vt:lpstr>
      <vt:lpstr>day83</vt:lpstr>
      <vt:lpstr>day84</vt:lpstr>
      <vt:lpstr>day85</vt:lpstr>
      <vt:lpstr>第三阶段（录播课程）</vt:lpstr>
      <vt:lpstr>day86（CHOP）</vt:lpstr>
      <vt:lpstr>day87</vt:lpstr>
      <vt:lpstr>day88</vt:lpstr>
      <vt:lpstr>day89 角色(obj下的骨骼绑定)</vt:lpstr>
      <vt:lpstr>day90 KineFX(sop下的骨骼动画系统)</vt:lpstr>
      <vt:lpstr>day91 Fur</vt:lpstr>
      <vt:lpstr>day92 Nuke</vt:lpstr>
      <vt:lpstr>day93 python编程</vt:lpstr>
      <vt:lpstr>day94</vt:lpstr>
      <vt:lpstr>day95</vt:lpstr>
      <vt:lpstr>day96（Unreal虚幻游戏引擎—TA方向）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lxx</dc:creator>
  <cp:lastModifiedBy>clarence</cp:lastModifiedBy>
  <cp:revision>1287</cp:revision>
  <dcterms:created xsi:type="dcterms:W3CDTF">2016-06-25T06:49:00Z</dcterms:created>
  <dcterms:modified xsi:type="dcterms:W3CDTF">2023-09-11T09:02:04Z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72188ACB639E4AE3805A80DD2029A862</vt:lpwstr>
  </property>
</Properties>
</file>